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90" r:id="rId6"/>
    <p:sldId id="291"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03" autoAdjust="0"/>
    <p:restoredTop sz="94660"/>
  </p:normalViewPr>
  <p:slideViewPr>
    <p:cSldViewPr>
      <p:cViewPr varScale="1">
        <p:scale>
          <a:sx n="69" d="100"/>
          <a:sy n="69" d="100"/>
        </p:scale>
        <p:origin x="138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2C7A795A-9772-4D69-B3AC-58FED2A8DF7E}" type="datetimeFigureOut">
              <a:rPr lang="en-US" smtClean="0"/>
              <a:t>8/20/2016</a:t>
            </a:fld>
            <a:endParaRPr lang="en-US"/>
          </a:p>
        </p:txBody>
      </p:sp>
      <p:sp>
        <p:nvSpPr>
          <p:cNvPr id="16" name="Slide Number Placeholder 15"/>
          <p:cNvSpPr>
            <a:spLocks noGrp="1"/>
          </p:cNvSpPr>
          <p:nvPr>
            <p:ph type="sldNum" sz="quarter" idx="11"/>
          </p:nvPr>
        </p:nvSpPr>
        <p:spPr/>
        <p:txBody>
          <a:bodyPr/>
          <a:lstStyle/>
          <a:p>
            <a:fld id="{BCE40792-D81B-4172-A90B-15D402421688}"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A795A-9772-4D69-B3AC-58FED2A8DF7E}" type="datetimeFigureOut">
              <a:rPr lang="en-US" smtClean="0"/>
              <a:t>8/20/2016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E40792-D81B-4172-A90B-15D40242168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A795A-9772-4D69-B3AC-58FED2A8DF7E}" type="datetimeFigureOut">
              <a:rPr lang="en-US" smtClean="0"/>
              <a:t>8/20/2016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E40792-D81B-4172-A90B-15D40242168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2C7A795A-9772-4D69-B3AC-58FED2A8DF7E}" type="datetimeFigureOut">
              <a:rPr lang="en-US" smtClean="0"/>
              <a:t>8/20/2016</a:t>
            </a:fld>
            <a:endParaRPr lang="en-US"/>
          </a:p>
        </p:txBody>
      </p:sp>
      <p:sp>
        <p:nvSpPr>
          <p:cNvPr id="15" name="Slide Number Placeholder 14"/>
          <p:cNvSpPr>
            <a:spLocks noGrp="1"/>
          </p:cNvSpPr>
          <p:nvPr>
            <p:ph type="sldNum" sz="quarter" idx="15"/>
          </p:nvPr>
        </p:nvSpPr>
        <p:spPr/>
        <p:txBody>
          <a:bodyPr/>
          <a:lstStyle>
            <a:lvl1pPr algn="ctr">
              <a:defRPr/>
            </a:lvl1pPr>
          </a:lstStyle>
          <a:p>
            <a:fld id="{BCE40792-D81B-4172-A90B-15D402421688}"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C7A795A-9772-4D69-B3AC-58FED2A8DF7E}" type="datetimeFigureOut">
              <a:rPr lang="en-US" smtClean="0"/>
              <a:t>8/20/2016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E40792-D81B-4172-A90B-15D402421688}"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C7A795A-9772-4D69-B3AC-58FED2A8DF7E}" type="datetimeFigureOut">
              <a:rPr lang="en-US" smtClean="0"/>
              <a:t>8/20/2016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E40792-D81B-4172-A90B-15D402421688}"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CE40792-D81B-4172-A90B-15D402421688}"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2C7A795A-9772-4D69-B3AC-58FED2A8DF7E}" type="datetimeFigureOut">
              <a:rPr lang="en-US" smtClean="0"/>
              <a:t>8/20/2016</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C7A795A-9772-4D69-B3AC-58FED2A8DF7E}" type="datetimeFigureOut">
              <a:rPr lang="en-US" smtClean="0"/>
              <a:t>8/20/2016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E40792-D81B-4172-A90B-15D402421688}"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A795A-9772-4D69-B3AC-58FED2A8DF7E}" type="datetimeFigureOut">
              <a:rPr lang="en-US" smtClean="0"/>
              <a:t>8/20/2016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E40792-D81B-4172-A90B-15D40242168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2C7A795A-9772-4D69-B3AC-58FED2A8DF7E}" type="datetimeFigureOut">
              <a:rPr lang="en-US" smtClean="0"/>
              <a:t>8/20/2016</a:t>
            </a:fld>
            <a:endParaRPr lang="en-US"/>
          </a:p>
        </p:txBody>
      </p:sp>
      <p:sp>
        <p:nvSpPr>
          <p:cNvPr id="9" name="Slide Number Placeholder 8"/>
          <p:cNvSpPr>
            <a:spLocks noGrp="1"/>
          </p:cNvSpPr>
          <p:nvPr>
            <p:ph type="sldNum" sz="quarter" idx="15"/>
          </p:nvPr>
        </p:nvSpPr>
        <p:spPr/>
        <p:txBody>
          <a:bodyPr/>
          <a:lstStyle/>
          <a:p>
            <a:fld id="{BCE40792-D81B-4172-A90B-15D402421688}"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2C7A795A-9772-4D69-B3AC-58FED2A8DF7E}" type="datetimeFigureOut">
              <a:rPr lang="en-US" smtClean="0"/>
              <a:t>8/20/2016</a:t>
            </a:fld>
            <a:endParaRPr lang="en-US"/>
          </a:p>
        </p:txBody>
      </p:sp>
      <p:sp>
        <p:nvSpPr>
          <p:cNvPr id="9" name="Slide Number Placeholder 8"/>
          <p:cNvSpPr>
            <a:spLocks noGrp="1"/>
          </p:cNvSpPr>
          <p:nvPr>
            <p:ph type="sldNum" sz="quarter" idx="11"/>
          </p:nvPr>
        </p:nvSpPr>
        <p:spPr/>
        <p:txBody>
          <a:bodyPr/>
          <a:lstStyle/>
          <a:p>
            <a:fld id="{BCE40792-D81B-4172-A90B-15D402421688}"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C7A795A-9772-4D69-B3AC-58FED2A8DF7E}" type="datetimeFigureOut">
              <a:rPr lang="en-US" smtClean="0"/>
              <a:t>8/20/2016</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CE40792-D81B-4172-A90B-15D402421688}"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smtClean="0"/>
          </a:p>
          <a:p>
            <a:endParaRPr lang="en-US" dirty="0"/>
          </a:p>
        </p:txBody>
      </p:sp>
      <p:sp>
        <p:nvSpPr>
          <p:cNvPr id="2" name="Title 1"/>
          <p:cNvSpPr>
            <a:spLocks noGrp="1"/>
          </p:cNvSpPr>
          <p:nvPr>
            <p:ph type="ctrTitle"/>
          </p:nvPr>
        </p:nvSpPr>
        <p:spPr>
          <a:xfrm>
            <a:off x="685800" y="609600"/>
            <a:ext cx="7924800" cy="1981200"/>
          </a:xfrm>
        </p:spPr>
        <p:txBody>
          <a:bodyPr>
            <a:normAutofit fontScale="90000"/>
          </a:bodyPr>
          <a:lstStyle/>
          <a:p>
            <a:r>
              <a:rPr lang="en-US" sz="5000" b="1" dirty="0" smtClean="0">
                <a:solidFill>
                  <a:schemeClr val="tx2">
                    <a:lumMod val="90000"/>
                  </a:schemeClr>
                </a:solidFill>
              </a:rPr>
              <a:t>Constructed Response In The Classroom </a:t>
            </a:r>
            <a:r>
              <a:rPr lang="en-US" b="1" dirty="0" smtClean="0"/>
              <a:t/>
            </a:r>
            <a:br>
              <a:rPr lang="en-US" b="1" dirty="0" smtClean="0"/>
            </a:br>
            <a:endParaRPr lang="en-US" b="1" dirty="0"/>
          </a:p>
        </p:txBody>
      </p:sp>
      <p:pic>
        <p:nvPicPr>
          <p:cNvPr id="22530" name="Picture 2" descr="C:\Program Files\Microsoft Office\MEDIA\CAGCAT10\j0301252.wmf"/>
          <p:cNvPicPr>
            <a:picLocks noChangeAspect="1" noChangeArrowheads="1"/>
          </p:cNvPicPr>
          <p:nvPr/>
        </p:nvPicPr>
        <p:blipFill>
          <a:blip r:embed="rId2" cstate="print"/>
          <a:srcRect/>
          <a:stretch>
            <a:fillRect/>
          </a:stretch>
        </p:blipFill>
        <p:spPr bwMode="auto">
          <a:xfrm>
            <a:off x="1905000" y="2133600"/>
            <a:ext cx="5029657" cy="430323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Constructed response questions only assess broad standards.</a:t>
            </a:r>
          </a:p>
          <a:p>
            <a:endParaRPr lang="en-US" dirty="0"/>
          </a:p>
          <a:p>
            <a:pPr lvl="1">
              <a:buNone/>
            </a:pPr>
            <a:r>
              <a:rPr lang="en-US" dirty="0" smtClean="0"/>
              <a:t>Myth—Can assess a broad standard or specific standards.</a:t>
            </a:r>
            <a:endParaRPr lang="en-US" dirty="0"/>
          </a:p>
        </p:txBody>
      </p:sp>
      <p:sp>
        <p:nvSpPr>
          <p:cNvPr id="2" name="Title 1"/>
          <p:cNvSpPr>
            <a:spLocks noGrp="1"/>
          </p:cNvSpPr>
          <p:nvPr>
            <p:ph type="title"/>
          </p:nvPr>
        </p:nvSpPr>
        <p:spPr/>
        <p:txBody>
          <a:bodyPr/>
          <a:lstStyle/>
          <a:p>
            <a:r>
              <a:rPr lang="en-US" b="1" dirty="0" smtClean="0"/>
              <a:t>Myth Buster #4</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Constructed response questions can be simple or complex.</a:t>
            </a:r>
          </a:p>
          <a:p>
            <a:endParaRPr lang="en-US" dirty="0"/>
          </a:p>
          <a:p>
            <a:pPr lvl="1">
              <a:buNone/>
            </a:pPr>
            <a:r>
              <a:rPr lang="en-US" sz="3000" dirty="0" smtClean="0"/>
              <a:t>           True</a:t>
            </a:r>
            <a:endParaRPr lang="en-US" sz="3000" dirty="0"/>
          </a:p>
        </p:txBody>
      </p:sp>
      <p:sp>
        <p:nvSpPr>
          <p:cNvPr id="2" name="Title 1"/>
          <p:cNvSpPr>
            <a:spLocks noGrp="1"/>
          </p:cNvSpPr>
          <p:nvPr>
            <p:ph type="title"/>
          </p:nvPr>
        </p:nvSpPr>
        <p:spPr/>
        <p:txBody>
          <a:bodyPr/>
          <a:lstStyle/>
          <a:p>
            <a:r>
              <a:rPr lang="en-US" b="1" dirty="0" smtClean="0"/>
              <a:t>Myth Buster #5</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a:solidFill>
                  <a:schemeClr val="tx2">
                    <a:lumMod val="90000"/>
                  </a:schemeClr>
                </a:solidFill>
              </a:rPr>
              <a:t>There are three overall types of writing and </a:t>
            </a:r>
            <a:r>
              <a:rPr lang="en-US" dirty="0" smtClean="0">
                <a:solidFill>
                  <a:schemeClr val="tx2">
                    <a:lumMod val="90000"/>
                  </a:schemeClr>
                </a:solidFill>
              </a:rPr>
              <a:t>every </a:t>
            </a:r>
          </a:p>
          <a:p>
            <a:pPr>
              <a:buNone/>
            </a:pPr>
            <a:r>
              <a:rPr lang="en-US" dirty="0" smtClean="0">
                <a:solidFill>
                  <a:schemeClr val="tx2">
                    <a:lumMod val="90000"/>
                  </a:schemeClr>
                </a:solidFill>
              </a:rPr>
              <a:t>school’s </a:t>
            </a:r>
            <a:r>
              <a:rPr lang="en-US" dirty="0">
                <a:solidFill>
                  <a:schemeClr val="tx2">
                    <a:lumMod val="90000"/>
                  </a:schemeClr>
                </a:solidFill>
              </a:rPr>
              <a:t>instructional program should include each:</a:t>
            </a:r>
          </a:p>
          <a:p>
            <a:pPr>
              <a:buNone/>
            </a:pPr>
            <a:endParaRPr lang="en-US" dirty="0"/>
          </a:p>
          <a:p>
            <a:pPr lvl="0"/>
            <a:r>
              <a:rPr lang="en-US" dirty="0"/>
              <a:t>Writing to learn</a:t>
            </a:r>
          </a:p>
          <a:p>
            <a:pPr lvl="0"/>
            <a:r>
              <a:rPr lang="en-US" dirty="0"/>
              <a:t>Writing to demonstrate learning or communicate knowledge </a:t>
            </a:r>
            <a:r>
              <a:rPr lang="en-US" i="1" dirty="0" smtClean="0"/>
              <a:t>(</a:t>
            </a:r>
            <a:r>
              <a:rPr lang="en-US" i="1" dirty="0"/>
              <a:t>open-response is this type)</a:t>
            </a:r>
            <a:r>
              <a:rPr lang="en-US" dirty="0"/>
              <a:t> </a:t>
            </a:r>
          </a:p>
          <a:p>
            <a:pPr lvl="0"/>
            <a:r>
              <a:rPr lang="en-US" dirty="0"/>
              <a:t>Writing for Publication </a:t>
            </a:r>
          </a:p>
          <a:p>
            <a:endParaRPr lang="en-US" dirty="0"/>
          </a:p>
        </p:txBody>
      </p:sp>
      <p:sp>
        <p:nvSpPr>
          <p:cNvPr id="2" name="Title 1"/>
          <p:cNvSpPr>
            <a:spLocks noGrp="1"/>
          </p:cNvSpPr>
          <p:nvPr>
            <p:ph type="title"/>
          </p:nvPr>
        </p:nvSpPr>
        <p:spPr/>
        <p:txBody>
          <a:bodyPr/>
          <a:lstStyle/>
          <a:p>
            <a:r>
              <a:rPr lang="en-US" b="1" smtClean="0"/>
              <a:t>Open-Response Question Review</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20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152400"/>
          <a:ext cx="8991600" cy="6476997"/>
        </p:xfrm>
        <a:graphic>
          <a:graphicData uri="http://schemas.openxmlformats.org/drawingml/2006/table">
            <a:tbl>
              <a:tblPr/>
              <a:tblGrid>
                <a:gridCol w="8991600">
                  <a:extLst>
                    <a:ext uri="{9D8B030D-6E8A-4147-A177-3AD203B41FA5}">
                      <a16:colId xmlns:a16="http://schemas.microsoft.com/office/drawing/2014/main" val="20000"/>
                    </a:ext>
                  </a:extLst>
                </a:gridCol>
              </a:tblGrid>
              <a:tr h="462643">
                <a:tc>
                  <a:txBody>
                    <a:bodyPr/>
                    <a:lstStyle/>
                    <a:p>
                      <a:pPr marL="0" marR="0" algn="ctr">
                        <a:lnSpc>
                          <a:spcPct val="150000"/>
                        </a:lnSpc>
                        <a:spcBef>
                          <a:spcPts val="500"/>
                        </a:spcBef>
                        <a:spcAft>
                          <a:spcPts val="0"/>
                        </a:spcAft>
                      </a:pPr>
                      <a:r>
                        <a:rPr lang="en-US" sz="1200" b="1" cap="all" dirty="0" smtClean="0">
                          <a:solidFill>
                            <a:schemeClr val="tx1"/>
                          </a:solidFill>
                          <a:latin typeface="Arial"/>
                          <a:ea typeface="Times"/>
                          <a:cs typeface="Times New Roman"/>
                        </a:rPr>
                        <a:t>Open-Response</a:t>
                      </a:r>
                      <a:endParaRPr lang="en-US" sz="1200" dirty="0">
                        <a:solidFill>
                          <a:schemeClr val="tx1"/>
                        </a:solidFill>
                        <a:latin typeface="Arial"/>
                        <a:ea typeface="Times"/>
                        <a:cs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0"/>
                  </a:ext>
                </a:extLst>
              </a:tr>
              <a:tr h="925285">
                <a:tc>
                  <a:txBody>
                    <a:bodyPr/>
                    <a:lstStyle/>
                    <a:p>
                      <a:pPr marL="342900" marR="0" lvl="0" indent="-342900" algn="just">
                        <a:lnSpc>
                          <a:spcPct val="150000"/>
                        </a:lnSpc>
                        <a:spcBef>
                          <a:spcPts val="500"/>
                        </a:spcBef>
                        <a:spcAft>
                          <a:spcPts val="500"/>
                        </a:spcAft>
                        <a:buSzPts val="1000"/>
                        <a:buFont typeface="Zapf Dingbats"/>
                        <a:buChar char=""/>
                        <a:tabLst>
                          <a:tab pos="228600" algn="l"/>
                        </a:tabLst>
                      </a:pPr>
                      <a:r>
                        <a:rPr lang="en-US" sz="1400" dirty="0">
                          <a:latin typeface="Zapf Dingbats"/>
                          <a:ea typeface="Times"/>
                          <a:cs typeface="Times New Roman"/>
                        </a:rPr>
                        <a:t>Assesses a student’s ability to apply concepts and/or processes in a new situation based on the state standards learned.</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62643">
                <a:tc>
                  <a:txBody>
                    <a:bodyPr/>
                    <a:lstStyle/>
                    <a:p>
                      <a:pPr marL="342900" marR="0" lvl="0" indent="-342900" algn="just">
                        <a:lnSpc>
                          <a:spcPct val="150000"/>
                        </a:lnSpc>
                        <a:spcBef>
                          <a:spcPts val="500"/>
                        </a:spcBef>
                        <a:spcAft>
                          <a:spcPts val="500"/>
                        </a:spcAft>
                        <a:buSzPts val="1000"/>
                        <a:buFont typeface="Zapf Dingbats"/>
                        <a:buChar char=""/>
                        <a:tabLst>
                          <a:tab pos="228600" algn="l"/>
                        </a:tabLst>
                      </a:pPr>
                      <a:r>
                        <a:rPr lang="en-US" sz="1400">
                          <a:latin typeface="Zapf Dingbats"/>
                          <a:ea typeface="Times"/>
                          <a:cs typeface="Times New Roman"/>
                        </a:rPr>
                        <a:t>Contains a focus statement, scenario, or lead-in. </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25285">
                <a:tc>
                  <a:txBody>
                    <a:bodyPr/>
                    <a:lstStyle/>
                    <a:p>
                      <a:pPr marL="342900" marR="0" lvl="0" indent="-342900" algn="just">
                        <a:lnSpc>
                          <a:spcPct val="150000"/>
                        </a:lnSpc>
                        <a:spcBef>
                          <a:spcPts val="500"/>
                        </a:spcBef>
                        <a:spcAft>
                          <a:spcPts val="500"/>
                        </a:spcAft>
                        <a:buSzPts val="1000"/>
                        <a:buFont typeface="Zapf Dingbats"/>
                        <a:buChar char=""/>
                        <a:tabLst>
                          <a:tab pos="228600" algn="l"/>
                        </a:tabLst>
                      </a:pPr>
                      <a:r>
                        <a:rPr lang="en-US" sz="1400">
                          <a:latin typeface="Zapf Dingbats"/>
                          <a:ea typeface="Times"/>
                          <a:cs typeface="Times New Roman"/>
                        </a:rPr>
                        <a:t>Includes at least one content-related task using higher-level verbs.  (The verbs should come from the higher levels on Bloom’s Taxonomy: Application, Analysis, Synthesis, and/or Evaluation.)</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925285">
                <a:tc>
                  <a:txBody>
                    <a:bodyPr/>
                    <a:lstStyle/>
                    <a:p>
                      <a:pPr marL="342900" marR="0" lvl="0" indent="-342900" algn="just">
                        <a:lnSpc>
                          <a:spcPct val="150000"/>
                        </a:lnSpc>
                        <a:spcBef>
                          <a:spcPts val="500"/>
                        </a:spcBef>
                        <a:spcAft>
                          <a:spcPts val="500"/>
                        </a:spcAft>
                        <a:buSzPts val="1000"/>
                        <a:buFont typeface="Zapf Dingbats"/>
                        <a:buChar char=""/>
                        <a:tabLst>
                          <a:tab pos="228600" algn="l"/>
                        </a:tabLst>
                      </a:pPr>
                      <a:r>
                        <a:rPr lang="en-US" sz="1400" dirty="0">
                          <a:solidFill>
                            <a:schemeClr val="tx1"/>
                          </a:solidFill>
                          <a:latin typeface="Zapf Dingbats"/>
                          <a:ea typeface="Times New Roman"/>
                          <a:cs typeface="Times New Roman"/>
                        </a:rPr>
                        <a:t>Allows for at least two possible answers or different ways to show the work for the answer or solve the problem.  </a:t>
                      </a:r>
                      <a:endParaRPr lang="en-US" sz="1400" dirty="0">
                        <a:solidFill>
                          <a:schemeClr val="tx1"/>
                        </a:solidFill>
                        <a:latin typeface="Zapf Dingbats"/>
                        <a:ea typeface="Times"/>
                        <a:cs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925285">
                <a:tc>
                  <a:txBody>
                    <a:bodyPr/>
                    <a:lstStyle/>
                    <a:p>
                      <a:pPr marL="342900" marR="0" lvl="0" indent="-342900" algn="just">
                        <a:lnSpc>
                          <a:spcPct val="150000"/>
                        </a:lnSpc>
                        <a:spcBef>
                          <a:spcPts val="500"/>
                        </a:spcBef>
                        <a:spcAft>
                          <a:spcPts val="500"/>
                        </a:spcAft>
                        <a:buSzPts val="1000"/>
                        <a:buFont typeface="Zapf Dingbats"/>
                        <a:buChar char=""/>
                        <a:tabLst>
                          <a:tab pos="228600" algn="l"/>
                        </a:tabLst>
                      </a:pPr>
                      <a:r>
                        <a:rPr lang="en-US" sz="1400" dirty="0">
                          <a:latin typeface="Zapf Dingbats"/>
                          <a:ea typeface="Times"/>
                          <a:cs typeface="Times New Roman"/>
                        </a:rPr>
                        <a:t>Assesses higher-level use of content/concepts, but does </a:t>
                      </a:r>
                      <a:r>
                        <a:rPr lang="en-US" sz="1400" b="1" dirty="0">
                          <a:latin typeface="Zapf Dingbats"/>
                          <a:ea typeface="Times"/>
                          <a:cs typeface="Times New Roman"/>
                        </a:rPr>
                        <a:t>NOT</a:t>
                      </a:r>
                      <a:r>
                        <a:rPr lang="en-US" sz="1400" dirty="0">
                          <a:latin typeface="Zapf Dingbats"/>
                          <a:ea typeface="Times"/>
                          <a:cs typeface="Times New Roman"/>
                        </a:rPr>
                        <a:t> assess the student’s use of grammar or mechanics or writing style.</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925285">
                <a:tc>
                  <a:txBody>
                    <a:bodyPr/>
                    <a:lstStyle/>
                    <a:p>
                      <a:pPr marL="342900" marR="0" lvl="0" indent="-342900" algn="just">
                        <a:lnSpc>
                          <a:spcPct val="150000"/>
                        </a:lnSpc>
                        <a:spcBef>
                          <a:spcPts val="500"/>
                        </a:spcBef>
                        <a:spcAft>
                          <a:spcPts val="500"/>
                        </a:spcAft>
                        <a:buSzPts val="1000"/>
                        <a:buFont typeface="Zapf Dingbats"/>
                        <a:buChar char=""/>
                        <a:tabLst>
                          <a:tab pos="228600" algn="l"/>
                        </a:tabLst>
                      </a:pPr>
                      <a:r>
                        <a:rPr lang="en-US" sz="1400">
                          <a:latin typeface="Zapf Dingbats"/>
                          <a:ea typeface="Times"/>
                          <a:cs typeface="Times New Roman"/>
                        </a:rPr>
                        <a:t>Answers may include bullets, lists, diagrams, etc. and whatever else is helpful in communicating knowledge.   These are all acceptable responses to open-response questions.</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62643">
                <a:tc>
                  <a:txBody>
                    <a:bodyPr/>
                    <a:lstStyle/>
                    <a:p>
                      <a:pPr marL="342900" marR="0" lvl="0" indent="-342900" algn="just">
                        <a:lnSpc>
                          <a:spcPct val="150000"/>
                        </a:lnSpc>
                        <a:spcBef>
                          <a:spcPts val="500"/>
                        </a:spcBef>
                        <a:spcAft>
                          <a:spcPts val="500"/>
                        </a:spcAft>
                        <a:buSzPts val="1000"/>
                        <a:buFont typeface="Zapf Dingbats"/>
                        <a:buChar char=""/>
                        <a:tabLst>
                          <a:tab pos="228600" algn="l"/>
                        </a:tabLst>
                      </a:pPr>
                      <a:r>
                        <a:rPr lang="en-US" sz="1400">
                          <a:latin typeface="Zapf Dingbats"/>
                          <a:ea typeface="Times"/>
                          <a:cs typeface="Times New Roman"/>
                        </a:rPr>
                        <a:t>Can be completed in 15-20 minutes using one page.</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62643">
                <a:tc>
                  <a:txBody>
                    <a:bodyPr/>
                    <a:lstStyle/>
                    <a:p>
                      <a:pPr marL="342900" marR="0" lvl="0" indent="-342900" algn="just">
                        <a:lnSpc>
                          <a:spcPct val="150000"/>
                        </a:lnSpc>
                        <a:spcBef>
                          <a:spcPts val="500"/>
                        </a:spcBef>
                        <a:spcAft>
                          <a:spcPts val="500"/>
                        </a:spcAft>
                        <a:buSzPts val="1000"/>
                        <a:buFont typeface="Zapf Dingbats"/>
                        <a:buChar char=""/>
                        <a:tabLst>
                          <a:tab pos="228600" algn="l"/>
                        </a:tabLst>
                      </a:pPr>
                      <a:r>
                        <a:rPr lang="en-US" sz="1400" dirty="0">
                          <a:latin typeface="Zapf Dingbats"/>
                          <a:ea typeface="Times"/>
                          <a:cs typeface="Times New Roman"/>
                        </a:rPr>
                        <a:t>Is scored using a teacher-designed scoring guide.</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514350" indent="-514350">
              <a:buAutoNum type="arabicPeriod"/>
            </a:pPr>
            <a:r>
              <a:rPr lang="en-US" sz="3400" dirty="0" err="1" smtClean="0"/>
              <a:t>Scaffolded</a:t>
            </a:r>
            <a:endParaRPr lang="en-US" sz="3400" dirty="0" smtClean="0"/>
          </a:p>
          <a:p>
            <a:pPr marL="514350" indent="-514350">
              <a:buAutoNum type="arabicPeriod"/>
            </a:pPr>
            <a:r>
              <a:rPr lang="en-US" sz="3400" dirty="0" smtClean="0"/>
              <a:t>Single Dimension/Component</a:t>
            </a:r>
          </a:p>
          <a:p>
            <a:pPr marL="514350" indent="-514350">
              <a:buAutoNum type="arabicPeriod"/>
            </a:pPr>
            <a:r>
              <a:rPr lang="en-US" sz="3400" dirty="0" smtClean="0"/>
              <a:t>Two or More Relatively Independent Components</a:t>
            </a:r>
          </a:p>
          <a:p>
            <a:pPr marL="514350" indent="-514350">
              <a:buAutoNum type="arabicPeriod"/>
            </a:pPr>
            <a:r>
              <a:rPr lang="en-US" sz="3400" dirty="0" smtClean="0"/>
              <a:t>Student Choice: Topics/Options Provided</a:t>
            </a:r>
          </a:p>
          <a:p>
            <a:pPr marL="514350" indent="-514350">
              <a:buAutoNum type="arabicPeriod"/>
            </a:pPr>
            <a:r>
              <a:rPr lang="en-US" sz="3400" dirty="0" smtClean="0"/>
              <a:t>Response to Provided Information</a:t>
            </a:r>
            <a:endParaRPr lang="en-US" sz="3400" dirty="0"/>
          </a:p>
        </p:txBody>
      </p:sp>
      <p:sp>
        <p:nvSpPr>
          <p:cNvPr id="3" name="Title 2"/>
          <p:cNvSpPr>
            <a:spLocks noGrp="1"/>
          </p:cNvSpPr>
          <p:nvPr>
            <p:ph type="title"/>
          </p:nvPr>
        </p:nvSpPr>
        <p:spPr/>
        <p:txBody>
          <a:bodyPr>
            <a:normAutofit fontScale="90000"/>
          </a:bodyPr>
          <a:lstStyle/>
          <a:p>
            <a:r>
              <a:rPr lang="en-US" b="1" dirty="0" smtClean="0"/>
              <a:t>Types of Open Response Questions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z="3400" dirty="0"/>
              <a:t>Sequence of tasks increasingly more difficult/complex</a:t>
            </a:r>
          </a:p>
          <a:p>
            <a:pPr lvl="0"/>
            <a:r>
              <a:rPr lang="en-US" sz="3400" dirty="0"/>
              <a:t>Success on one part would likely mean there was success on all previous parts</a:t>
            </a:r>
          </a:p>
          <a:p>
            <a:pPr lvl="0"/>
            <a:r>
              <a:rPr lang="en-US" sz="3400" dirty="0"/>
              <a:t>Multipart (simple to complex)</a:t>
            </a:r>
          </a:p>
          <a:p>
            <a:endParaRPr lang="en-US" dirty="0"/>
          </a:p>
        </p:txBody>
      </p:sp>
      <p:sp>
        <p:nvSpPr>
          <p:cNvPr id="2" name="Title 1"/>
          <p:cNvSpPr>
            <a:spLocks noGrp="1"/>
          </p:cNvSpPr>
          <p:nvPr>
            <p:ph type="title"/>
          </p:nvPr>
        </p:nvSpPr>
        <p:spPr/>
        <p:txBody>
          <a:bodyPr/>
          <a:lstStyle/>
          <a:p>
            <a:r>
              <a:rPr lang="en-US" b="1" dirty="0" err="1" smtClean="0"/>
              <a:t>Scaffolded</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r>
              <a:rPr lang="en-US" sz="3400" dirty="0"/>
              <a:t>Straight-forward question</a:t>
            </a:r>
          </a:p>
          <a:p>
            <a:pPr lvl="0"/>
            <a:r>
              <a:rPr lang="en-US" sz="3400" dirty="0"/>
              <a:t>Draw a conclusion or take a position, then support it with explanation, examples, evidence</a:t>
            </a:r>
          </a:p>
          <a:p>
            <a:pPr lvl="0"/>
            <a:r>
              <a:rPr lang="en-US" sz="3400" dirty="0"/>
              <a:t>Explain a phenomenon or describe procedures</a:t>
            </a:r>
          </a:p>
        </p:txBody>
      </p:sp>
      <p:sp>
        <p:nvSpPr>
          <p:cNvPr id="2" name="Title 1"/>
          <p:cNvSpPr>
            <a:spLocks noGrp="1"/>
          </p:cNvSpPr>
          <p:nvPr>
            <p:ph type="title"/>
          </p:nvPr>
        </p:nvSpPr>
        <p:spPr/>
        <p:txBody>
          <a:bodyPr/>
          <a:lstStyle/>
          <a:p>
            <a:r>
              <a:rPr lang="en-US" b="1" dirty="0" smtClean="0"/>
              <a:t>Single Dimension/Component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z="3600" dirty="0"/>
              <a:t>Fairly independent questions addressing the same content</a:t>
            </a:r>
          </a:p>
          <a:p>
            <a:pPr lvl="0"/>
            <a:r>
              <a:rPr lang="en-US" sz="3600" dirty="0"/>
              <a:t>Contains multiple parts (</a:t>
            </a:r>
            <a:r>
              <a:rPr lang="en-US" sz="3600" dirty="0" err="1"/>
              <a:t>A,B,C,etc</a:t>
            </a:r>
            <a:r>
              <a:rPr lang="en-US" sz="3600" dirty="0"/>
              <a:t>.)</a:t>
            </a:r>
          </a:p>
          <a:p>
            <a:endParaRPr lang="en-US" dirty="0"/>
          </a:p>
        </p:txBody>
      </p:sp>
      <p:sp>
        <p:nvSpPr>
          <p:cNvPr id="2" name="Title 1"/>
          <p:cNvSpPr>
            <a:spLocks noGrp="1"/>
          </p:cNvSpPr>
          <p:nvPr>
            <p:ph type="title"/>
          </p:nvPr>
        </p:nvSpPr>
        <p:spPr/>
        <p:txBody>
          <a:bodyPr>
            <a:normAutofit fontScale="90000"/>
          </a:bodyPr>
          <a:lstStyle/>
          <a:p>
            <a:r>
              <a:rPr lang="en-US" b="1" dirty="0" smtClean="0"/>
              <a:t>Two or More Relatively Independent Components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endParaRPr lang="en-US" sz="3600" dirty="0" smtClean="0"/>
          </a:p>
          <a:p>
            <a:pPr lvl="0"/>
            <a:endParaRPr lang="en-US" sz="3600" dirty="0"/>
          </a:p>
          <a:p>
            <a:pPr lvl="0"/>
            <a:r>
              <a:rPr lang="en-US" sz="3600" dirty="0" smtClean="0"/>
              <a:t>Choose </a:t>
            </a:r>
            <a:r>
              <a:rPr lang="en-US" sz="3600" dirty="0"/>
              <a:t>from the provided options</a:t>
            </a:r>
          </a:p>
          <a:p>
            <a:endParaRPr lang="en-US" dirty="0"/>
          </a:p>
        </p:txBody>
      </p:sp>
      <p:sp>
        <p:nvSpPr>
          <p:cNvPr id="2" name="Title 1"/>
          <p:cNvSpPr>
            <a:spLocks noGrp="1"/>
          </p:cNvSpPr>
          <p:nvPr>
            <p:ph type="title"/>
          </p:nvPr>
        </p:nvSpPr>
        <p:spPr/>
        <p:txBody>
          <a:bodyPr>
            <a:normAutofit fontScale="90000"/>
          </a:bodyPr>
          <a:lstStyle/>
          <a:p>
            <a:r>
              <a:rPr lang="en-US" b="1" dirty="0" smtClean="0"/>
              <a:t>Student Choice: Topics/Options Provided</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endParaRPr lang="en-US" dirty="0" smtClean="0"/>
          </a:p>
          <a:p>
            <a:pPr lvl="0"/>
            <a:r>
              <a:rPr lang="en-US" dirty="0" smtClean="0"/>
              <a:t>Response </a:t>
            </a:r>
            <a:r>
              <a:rPr lang="en-US" dirty="0"/>
              <a:t>to provided information such as data, graphics, or informational reading</a:t>
            </a:r>
          </a:p>
          <a:p>
            <a:endParaRPr lang="en-US" dirty="0"/>
          </a:p>
          <a:p>
            <a:endParaRPr lang="en-US" dirty="0"/>
          </a:p>
        </p:txBody>
      </p:sp>
      <p:sp>
        <p:nvSpPr>
          <p:cNvPr id="2" name="Title 1"/>
          <p:cNvSpPr>
            <a:spLocks noGrp="1"/>
          </p:cNvSpPr>
          <p:nvPr>
            <p:ph type="title"/>
          </p:nvPr>
        </p:nvSpPr>
        <p:spPr/>
        <p:txBody>
          <a:bodyPr>
            <a:normAutofit fontScale="90000"/>
          </a:bodyPr>
          <a:lstStyle/>
          <a:p>
            <a:r>
              <a:rPr lang="en-US" b="1" dirty="0" smtClean="0"/>
              <a:t>Response to Provided Information</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Become familiar with constructed response in the law</a:t>
            </a:r>
          </a:p>
          <a:p>
            <a:r>
              <a:rPr lang="en-US" dirty="0" smtClean="0"/>
              <a:t>Understand the meaning of constructed response</a:t>
            </a:r>
          </a:p>
          <a:p>
            <a:r>
              <a:rPr lang="en-US" dirty="0" smtClean="0"/>
              <a:t>Review open-response questions</a:t>
            </a:r>
          </a:p>
          <a:p>
            <a:r>
              <a:rPr lang="en-US" dirty="0" smtClean="0"/>
              <a:t>Know when to assess using short-answer or open-response questions</a:t>
            </a:r>
          </a:p>
          <a:p>
            <a:r>
              <a:rPr lang="en-US" dirty="0" smtClean="0"/>
              <a:t>Practice writing short-answer questions for a Kentucky core Academic Standard</a:t>
            </a:r>
          </a:p>
          <a:p>
            <a:r>
              <a:rPr lang="en-US" dirty="0" smtClean="0"/>
              <a:t>Identify strategies to help students respond to short-answer and open-response questions</a:t>
            </a:r>
          </a:p>
        </p:txBody>
      </p:sp>
      <p:sp>
        <p:nvSpPr>
          <p:cNvPr id="2" name="Title 1"/>
          <p:cNvSpPr>
            <a:spLocks noGrp="1"/>
          </p:cNvSpPr>
          <p:nvPr>
            <p:ph type="title"/>
          </p:nvPr>
        </p:nvSpPr>
        <p:spPr/>
        <p:txBody>
          <a:bodyPr/>
          <a:lstStyle/>
          <a:p>
            <a:r>
              <a:rPr lang="en-US" b="1" dirty="0" smtClean="0"/>
              <a:t>Objectives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514350" indent="-514350">
              <a:buAutoNum type="arabicPeriod"/>
            </a:pPr>
            <a:r>
              <a:rPr lang="en-US" dirty="0" smtClean="0"/>
              <a:t>The students in Mrs. Spalding’s class are planning a fall party. There are 29 students in the class. They have decided to have lemonade, orange soda, and colas to drink. They will give the first person lemonade, the second orange soda, and the next two students will receive a cola each. This pattern continues.</a:t>
            </a:r>
          </a:p>
          <a:p>
            <a:pPr marL="514350" indent="-514350">
              <a:buAutoNum type="alphaUcPeriod"/>
            </a:pPr>
            <a:r>
              <a:rPr lang="en-US" dirty="0" smtClean="0"/>
              <a:t>Create a table to show the Party Drink Pattern.</a:t>
            </a:r>
          </a:p>
          <a:p>
            <a:pPr marL="514350" indent="-514350">
              <a:buAutoNum type="alphaUcPeriod"/>
            </a:pPr>
            <a:r>
              <a:rPr lang="en-US" dirty="0" smtClean="0"/>
              <a:t>What will the 29</a:t>
            </a:r>
            <a:r>
              <a:rPr lang="en-US" baseline="30000" dirty="0" smtClean="0"/>
              <a:t>th</a:t>
            </a:r>
            <a:r>
              <a:rPr lang="en-US" dirty="0" smtClean="0"/>
              <a:t> student receive to drink?</a:t>
            </a:r>
          </a:p>
          <a:p>
            <a:pPr marL="514350" indent="-514350">
              <a:buAutoNum type="alphaUcPeriod"/>
            </a:pPr>
            <a:r>
              <a:rPr lang="en-US" dirty="0" smtClean="0"/>
              <a:t>How many of each type of drink will they need?</a:t>
            </a:r>
          </a:p>
          <a:p>
            <a:pPr marL="514350" indent="-514350">
              <a:buAutoNum type="alphaUcPeriod"/>
            </a:pPr>
            <a:r>
              <a:rPr lang="en-US" dirty="0" smtClean="0"/>
              <a:t>How did your table help you answer the question?</a:t>
            </a:r>
          </a:p>
          <a:p>
            <a:pPr marL="514350" indent="-514350">
              <a:buNone/>
            </a:pPr>
            <a:r>
              <a:rPr lang="en-US" dirty="0" err="1" smtClean="0">
                <a:solidFill>
                  <a:srgbClr val="FF0000"/>
                </a:solidFill>
              </a:rPr>
              <a:t>Scaffolded</a:t>
            </a:r>
            <a:endParaRPr lang="en-US" dirty="0" smtClean="0">
              <a:solidFill>
                <a:srgbClr val="FF0000"/>
              </a:solidFill>
            </a:endParaRPr>
          </a:p>
        </p:txBody>
      </p:sp>
      <p:sp>
        <p:nvSpPr>
          <p:cNvPr id="2" name="Title 1"/>
          <p:cNvSpPr>
            <a:spLocks noGrp="1"/>
          </p:cNvSpPr>
          <p:nvPr>
            <p:ph type="title"/>
          </p:nvPr>
        </p:nvSpPr>
        <p:spPr/>
        <p:txBody>
          <a:bodyPr>
            <a:normAutofit fontScale="90000"/>
          </a:bodyPr>
          <a:lstStyle/>
          <a:p>
            <a:r>
              <a:rPr lang="en-US" b="1" dirty="0" smtClean="0"/>
              <a:t>Types of Open-Response Questions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additive="base">
                                        <p:cTn id="2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dirty="0" smtClean="0"/>
              <a:t>2. To increase students’ endurance, your P.E. teacher has designed an exercise program to increase the number of jumping jacks your class will be doing each week. The first week the class will be doing 32 jumping jacks. The second week they will be doing 35, and the third week they will be doing 38.</a:t>
            </a:r>
          </a:p>
          <a:p>
            <a:pPr>
              <a:buNone/>
            </a:pPr>
            <a:endParaRPr lang="en-US" dirty="0"/>
          </a:p>
          <a:p>
            <a:pPr>
              <a:buNone/>
            </a:pPr>
            <a:r>
              <a:rPr lang="en-US" dirty="0" smtClean="0"/>
              <a:t>If the pattern continues, what week will the class be doing 50 jumping jacks? Explain how you determined your answer.</a:t>
            </a:r>
          </a:p>
          <a:p>
            <a:pPr>
              <a:buNone/>
            </a:pPr>
            <a:r>
              <a:rPr lang="en-US" dirty="0" smtClean="0">
                <a:solidFill>
                  <a:srgbClr val="FF0000"/>
                </a:solidFill>
              </a:rPr>
              <a:t>Single Dimension/Component</a:t>
            </a:r>
          </a:p>
        </p:txBody>
      </p:sp>
      <p:sp>
        <p:nvSpPr>
          <p:cNvPr id="2" name="Title 1"/>
          <p:cNvSpPr>
            <a:spLocks noGrp="1"/>
          </p:cNvSpPr>
          <p:nvPr>
            <p:ph type="title"/>
          </p:nvPr>
        </p:nvSpPr>
        <p:spPr/>
        <p:txBody>
          <a:bodyPr>
            <a:normAutofit fontScale="90000"/>
          </a:bodyPr>
          <a:lstStyle/>
          <a:p>
            <a:r>
              <a:rPr lang="en-US" b="1" dirty="0" smtClean="0"/>
              <a:t>Types of Open-Response Questions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2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3. You want to find out how water temperature affects the movement of goldfish.</a:t>
            </a:r>
          </a:p>
          <a:p>
            <a:pPr marL="514350" indent="-514350">
              <a:buAutoNum type="alphaUcPeriod"/>
            </a:pPr>
            <a:r>
              <a:rPr lang="en-US" dirty="0" smtClean="0"/>
              <a:t>Write a hypothesis for your investigation.</a:t>
            </a:r>
          </a:p>
          <a:p>
            <a:pPr marL="514350" indent="-514350">
              <a:buAutoNum type="alphaUcPeriod"/>
            </a:pPr>
            <a:r>
              <a:rPr lang="en-US" dirty="0" smtClean="0"/>
              <a:t>Identify the variables you will control in your experiment and the variable you will change and explain why it is important to control variables?</a:t>
            </a:r>
          </a:p>
          <a:p>
            <a:pPr marL="514350" indent="-514350">
              <a:buAutoNum type="alphaUcPeriod"/>
            </a:pPr>
            <a:r>
              <a:rPr lang="en-US" dirty="0" smtClean="0"/>
              <a:t>Identify a problem in your life that could be solved using the scientific method.</a:t>
            </a:r>
          </a:p>
          <a:p>
            <a:pPr marL="514350" indent="-514350">
              <a:buNone/>
            </a:pPr>
            <a:r>
              <a:rPr lang="en-US" dirty="0" smtClean="0">
                <a:solidFill>
                  <a:srgbClr val="FF0000"/>
                </a:solidFill>
              </a:rPr>
              <a:t>Two or More Relatively Independent Components</a:t>
            </a:r>
            <a:endParaRPr lang="en-US" dirty="0">
              <a:solidFill>
                <a:srgbClr val="FF0000"/>
              </a:solidFill>
            </a:endParaRPr>
          </a:p>
        </p:txBody>
      </p:sp>
      <p:sp>
        <p:nvSpPr>
          <p:cNvPr id="2" name="Title 1"/>
          <p:cNvSpPr>
            <a:spLocks noGrp="1"/>
          </p:cNvSpPr>
          <p:nvPr>
            <p:ph type="title"/>
          </p:nvPr>
        </p:nvSpPr>
        <p:spPr/>
        <p:txBody>
          <a:bodyPr>
            <a:normAutofit fontScale="90000"/>
          </a:bodyPr>
          <a:lstStyle/>
          <a:p>
            <a:r>
              <a:rPr lang="en-US" b="1" dirty="0" smtClean="0"/>
              <a:t>Types of Open-Response Questions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4. The map below shows several regions where major cities developed. Use the map to answer questions.</a:t>
            </a:r>
          </a:p>
          <a:p>
            <a:pPr>
              <a:buNone/>
            </a:pPr>
            <a:r>
              <a:rPr lang="en-US" i="1" dirty="0" smtClean="0"/>
              <a:t>(map would be provided)</a:t>
            </a:r>
            <a:endParaRPr lang="en-US" i="1" dirty="0"/>
          </a:p>
          <a:p>
            <a:pPr marL="514350" indent="-514350">
              <a:buAutoNum type="alphaLcPeriod"/>
            </a:pPr>
            <a:r>
              <a:rPr lang="en-US" dirty="0" smtClean="0"/>
              <a:t>Explain why these cities developed in these areas.</a:t>
            </a:r>
          </a:p>
          <a:p>
            <a:pPr marL="514350" indent="-514350">
              <a:buAutoNum type="alphaLcPeriod"/>
            </a:pPr>
            <a:r>
              <a:rPr lang="en-US" dirty="0" smtClean="0"/>
              <a:t>Identify two of the four cities by number and then discuss a major industry of each.</a:t>
            </a:r>
          </a:p>
          <a:p>
            <a:pPr marL="514350" indent="-514350">
              <a:buNone/>
            </a:pPr>
            <a:r>
              <a:rPr lang="en-US" dirty="0" smtClean="0">
                <a:solidFill>
                  <a:srgbClr val="FF0000"/>
                </a:solidFill>
              </a:rPr>
              <a:t>Response to Provided Information and Two or More Relatively Independent Components</a:t>
            </a:r>
            <a:endParaRPr lang="en-US" dirty="0">
              <a:solidFill>
                <a:srgbClr val="FF0000"/>
              </a:solidFill>
            </a:endParaRPr>
          </a:p>
        </p:txBody>
      </p:sp>
      <p:sp>
        <p:nvSpPr>
          <p:cNvPr id="2" name="Title 1"/>
          <p:cNvSpPr>
            <a:spLocks noGrp="1"/>
          </p:cNvSpPr>
          <p:nvPr>
            <p:ph type="title"/>
          </p:nvPr>
        </p:nvSpPr>
        <p:spPr/>
        <p:txBody>
          <a:bodyPr>
            <a:normAutofit fontScale="90000"/>
          </a:bodyPr>
          <a:lstStyle/>
          <a:p>
            <a:r>
              <a:rPr lang="en-US" b="1" dirty="0" smtClean="0"/>
              <a:t>Types of Open-Response Questions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5. There are many important issues facing the people of the United States today. Select two of the issues or problems from the list below and explain several ways that each issue could be addressed. Include in your explanation the important pros and cons for each. </a:t>
            </a:r>
          </a:p>
          <a:p>
            <a:pPr lvl="2"/>
            <a:r>
              <a:rPr lang="en-US" dirty="0" smtClean="0"/>
              <a:t>Budget Deficit</a:t>
            </a:r>
          </a:p>
          <a:p>
            <a:pPr lvl="2"/>
            <a:r>
              <a:rPr lang="en-US" dirty="0" smtClean="0"/>
              <a:t>Urban Development</a:t>
            </a:r>
          </a:p>
          <a:p>
            <a:pPr lvl="2"/>
            <a:r>
              <a:rPr lang="en-US" dirty="0" smtClean="0"/>
              <a:t>Pollution of the Environment</a:t>
            </a:r>
          </a:p>
          <a:p>
            <a:pPr lvl="2"/>
            <a:r>
              <a:rPr lang="en-US" dirty="0" smtClean="0"/>
              <a:t>Illegal Immigration</a:t>
            </a:r>
          </a:p>
          <a:p>
            <a:pPr lvl="2">
              <a:buNone/>
            </a:pPr>
            <a:r>
              <a:rPr lang="en-US" b="1" dirty="0" smtClean="0">
                <a:solidFill>
                  <a:srgbClr val="FF0000"/>
                </a:solidFill>
              </a:rPr>
              <a:t>Student Choice</a:t>
            </a:r>
          </a:p>
        </p:txBody>
      </p:sp>
      <p:sp>
        <p:nvSpPr>
          <p:cNvPr id="2" name="Title 1"/>
          <p:cNvSpPr>
            <a:spLocks noGrp="1"/>
          </p:cNvSpPr>
          <p:nvPr>
            <p:ph type="title"/>
          </p:nvPr>
        </p:nvSpPr>
        <p:spPr/>
        <p:txBody>
          <a:bodyPr>
            <a:normAutofit fontScale="90000"/>
          </a:bodyPr>
          <a:lstStyle/>
          <a:p>
            <a:r>
              <a:rPr lang="en-US" b="1" dirty="0" smtClean="0"/>
              <a:t>Types of Open-Response Questions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additive="base">
                                        <p:cTn id="2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buNone/>
            </a:pPr>
            <a:r>
              <a:rPr lang="en-US" sz="3100" b="1" dirty="0">
                <a:solidFill>
                  <a:schemeClr val="tx2">
                    <a:lumMod val="90000"/>
                  </a:schemeClr>
                </a:solidFill>
              </a:rPr>
              <a:t>Factual short-answer questions </a:t>
            </a:r>
            <a:r>
              <a:rPr lang="en-US" sz="2800" dirty="0"/>
              <a:t>ask the student to perform tasks such </a:t>
            </a:r>
            <a:endParaRPr lang="en-US" sz="2800" dirty="0" smtClean="0"/>
          </a:p>
          <a:p>
            <a:pPr>
              <a:buNone/>
            </a:pPr>
            <a:r>
              <a:rPr lang="en-US" sz="2800" dirty="0" smtClean="0"/>
              <a:t>as </a:t>
            </a:r>
            <a:r>
              <a:rPr lang="en-US" sz="2800" dirty="0"/>
              <a:t>describe, define, calculate, etc.  They usually don’t require an </a:t>
            </a:r>
            <a:endParaRPr lang="en-US" sz="2800" dirty="0" smtClean="0"/>
          </a:p>
          <a:p>
            <a:pPr>
              <a:buNone/>
            </a:pPr>
            <a:r>
              <a:rPr lang="en-US" sz="2800" dirty="0" smtClean="0"/>
              <a:t>explanation</a:t>
            </a:r>
            <a:r>
              <a:rPr lang="en-US" sz="2800" dirty="0"/>
              <a:t>, but it doesn’t hurt to provide one to show a thorough </a:t>
            </a:r>
            <a:endParaRPr lang="en-US" sz="2800" dirty="0" smtClean="0"/>
          </a:p>
          <a:p>
            <a:pPr>
              <a:buNone/>
            </a:pPr>
            <a:r>
              <a:rPr lang="en-US" sz="2800" dirty="0" smtClean="0"/>
              <a:t>understanding</a:t>
            </a:r>
            <a:r>
              <a:rPr lang="en-US" sz="2800" dirty="0"/>
              <a:t>.</a:t>
            </a:r>
          </a:p>
          <a:p>
            <a:pPr>
              <a:buNone/>
            </a:pPr>
            <a:endParaRPr lang="en-US" sz="2800" dirty="0" smtClean="0"/>
          </a:p>
          <a:p>
            <a:pPr>
              <a:buNone/>
            </a:pPr>
            <a:r>
              <a:rPr lang="en-US" sz="2800" dirty="0" smtClean="0"/>
              <a:t>Verbs </a:t>
            </a:r>
            <a:r>
              <a:rPr lang="en-US" sz="2800" dirty="0"/>
              <a:t>often found in factual short-answer questions include:</a:t>
            </a:r>
          </a:p>
          <a:p>
            <a:pPr lvl="0"/>
            <a:r>
              <a:rPr lang="en-US" sz="2800" dirty="0"/>
              <a:t>Define</a:t>
            </a:r>
          </a:p>
          <a:p>
            <a:pPr lvl="0"/>
            <a:r>
              <a:rPr lang="en-US" sz="2800" dirty="0"/>
              <a:t>Name</a:t>
            </a:r>
          </a:p>
          <a:p>
            <a:pPr lvl="0"/>
            <a:r>
              <a:rPr lang="en-US" sz="2800" dirty="0"/>
              <a:t>Give </a:t>
            </a:r>
          </a:p>
          <a:p>
            <a:pPr lvl="0"/>
            <a:r>
              <a:rPr lang="en-US" sz="2800" dirty="0"/>
              <a:t>Outline</a:t>
            </a:r>
          </a:p>
          <a:p>
            <a:pPr lvl="0"/>
            <a:r>
              <a:rPr lang="en-US" sz="2800" dirty="0"/>
              <a:t>Identify</a:t>
            </a:r>
          </a:p>
          <a:p>
            <a:pPr lvl="0"/>
            <a:r>
              <a:rPr lang="en-US" sz="2800" dirty="0"/>
              <a:t>Provide</a:t>
            </a:r>
          </a:p>
          <a:p>
            <a:pPr lvl="0"/>
            <a:r>
              <a:rPr lang="en-US" sz="2800" dirty="0"/>
              <a:t>List</a:t>
            </a:r>
          </a:p>
          <a:p>
            <a:pPr lvl="0"/>
            <a:r>
              <a:rPr lang="en-US" sz="2800" dirty="0"/>
              <a:t>State</a:t>
            </a:r>
          </a:p>
          <a:p>
            <a:endParaRPr lang="en-US" dirty="0"/>
          </a:p>
        </p:txBody>
      </p:sp>
      <p:sp>
        <p:nvSpPr>
          <p:cNvPr id="2" name="Title 1"/>
          <p:cNvSpPr>
            <a:spLocks noGrp="1"/>
          </p:cNvSpPr>
          <p:nvPr>
            <p:ph type="title"/>
          </p:nvPr>
        </p:nvSpPr>
        <p:spPr/>
        <p:txBody>
          <a:bodyPr>
            <a:normAutofit fontScale="90000"/>
          </a:bodyPr>
          <a:lstStyle/>
          <a:p>
            <a:r>
              <a:rPr lang="en-US" b="1" dirty="0" smtClean="0"/>
              <a:t>What’s New—Short-Answer Response Questions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2000"/>
                                        <p:tgtEl>
                                          <p:spTgt spid="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2000"/>
                                        <p:tgtEl>
                                          <p:spTgt spid="3">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2000"/>
                                        <p:tgtEl>
                                          <p:spTgt spid="3">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2000"/>
                                        <p:tgtEl>
                                          <p:spTgt spid="3">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fade">
                                      <p:cBhvr>
                                        <p:cTn id="34" dur="2000"/>
                                        <p:tgtEl>
                                          <p:spTgt spid="3">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fade">
                                      <p:cBhvr>
                                        <p:cTn id="37" dur="2000"/>
                                        <p:tgtEl>
                                          <p:spTgt spid="3">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fade">
                                      <p:cBhvr>
                                        <p:cTn id="40" dur="2000"/>
                                        <p:tgtEl>
                                          <p:spTgt spid="3">
                                            <p:txEl>
                                              <p:pRg st="12" end="12"/>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Effect transition="in" filter="fade">
                                      <p:cBhvr>
                                        <p:cTn id="43" dur="2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rmAutofit fontScale="70000" lnSpcReduction="20000"/>
          </a:bodyPr>
          <a:lstStyle/>
          <a:p>
            <a:pPr>
              <a:buNone/>
            </a:pPr>
            <a:r>
              <a:rPr lang="en-US" b="1" dirty="0">
                <a:solidFill>
                  <a:schemeClr val="tx2">
                    <a:lumMod val="90000"/>
                  </a:schemeClr>
                </a:solidFill>
              </a:rPr>
              <a:t>Interpretive short-answer questions </a:t>
            </a:r>
            <a:r>
              <a:rPr lang="en-US" dirty="0"/>
              <a:t>ask students to apply their knowledge.  If </a:t>
            </a:r>
            <a:endParaRPr lang="en-US" dirty="0" smtClean="0"/>
          </a:p>
          <a:p>
            <a:pPr>
              <a:buNone/>
            </a:pPr>
            <a:r>
              <a:rPr lang="en-US" dirty="0" smtClean="0"/>
              <a:t>the </a:t>
            </a:r>
            <a:r>
              <a:rPr lang="en-US" dirty="0"/>
              <a:t>answer requires several sentences, it is important to plan the answer.  </a:t>
            </a:r>
          </a:p>
          <a:p>
            <a:endParaRPr lang="en-US" dirty="0" smtClean="0"/>
          </a:p>
          <a:p>
            <a:pPr>
              <a:buNone/>
            </a:pPr>
            <a:r>
              <a:rPr lang="en-US" dirty="0" smtClean="0"/>
              <a:t>Verbs </a:t>
            </a:r>
            <a:r>
              <a:rPr lang="en-US" dirty="0"/>
              <a:t>associated with interpretive short-answer questions include:</a:t>
            </a:r>
          </a:p>
          <a:p>
            <a:pPr lvl="0"/>
            <a:r>
              <a:rPr lang="en-US" dirty="0"/>
              <a:t>Account for</a:t>
            </a:r>
          </a:p>
          <a:p>
            <a:pPr lvl="0"/>
            <a:r>
              <a:rPr lang="en-US" dirty="0"/>
              <a:t>Discuss</a:t>
            </a:r>
          </a:p>
          <a:p>
            <a:pPr lvl="0"/>
            <a:r>
              <a:rPr lang="en-US" dirty="0"/>
              <a:t>Explain</a:t>
            </a:r>
          </a:p>
          <a:p>
            <a:pPr lvl="0"/>
            <a:r>
              <a:rPr lang="en-US" dirty="0"/>
              <a:t>Illustrate</a:t>
            </a:r>
          </a:p>
          <a:p>
            <a:pPr lvl="0"/>
            <a:r>
              <a:rPr lang="en-US" dirty="0"/>
              <a:t>Distinguish</a:t>
            </a:r>
          </a:p>
          <a:p>
            <a:pPr lvl="0"/>
            <a:r>
              <a:rPr lang="en-US" dirty="0"/>
              <a:t>Compare</a:t>
            </a:r>
          </a:p>
          <a:p>
            <a:pPr lvl="0"/>
            <a:r>
              <a:rPr lang="en-US" dirty="0"/>
              <a:t>Contrast</a:t>
            </a:r>
          </a:p>
          <a:p>
            <a:pPr lvl="0"/>
            <a:r>
              <a:rPr lang="en-US" dirty="0"/>
              <a:t>Describe</a:t>
            </a:r>
          </a:p>
          <a:p>
            <a:pPr lvl="0"/>
            <a:r>
              <a:rPr lang="en-US" dirty="0"/>
              <a:t>Elaborate on</a:t>
            </a:r>
          </a:p>
          <a:p>
            <a:pPr>
              <a:buNone/>
            </a:pPr>
            <a:r>
              <a:rPr lang="en-US" dirty="0"/>
              <a:t>Some short-answer questions can be combined – factual and interpretive.  In this </a:t>
            </a:r>
            <a:endParaRPr lang="en-US" dirty="0" smtClean="0"/>
          </a:p>
          <a:p>
            <a:pPr>
              <a:buNone/>
            </a:pPr>
            <a:r>
              <a:rPr lang="en-US" dirty="0" smtClean="0"/>
              <a:t>case</a:t>
            </a:r>
            <a:r>
              <a:rPr lang="en-US" dirty="0"/>
              <a:t>, usually the first part of the question is factual and the second part is </a:t>
            </a:r>
            <a:endParaRPr lang="en-US" dirty="0" smtClean="0"/>
          </a:p>
          <a:p>
            <a:pPr>
              <a:buNone/>
            </a:pPr>
            <a:r>
              <a:rPr lang="en-US" dirty="0" smtClean="0"/>
              <a:t>interpretive</a:t>
            </a:r>
            <a:r>
              <a:rPr lang="en-US" dirty="0"/>
              <a:t>.</a:t>
            </a:r>
          </a:p>
          <a:p>
            <a:endParaRPr lang="en-US" dirty="0"/>
          </a:p>
        </p:txBody>
      </p:sp>
      <p:sp>
        <p:nvSpPr>
          <p:cNvPr id="2" name="Title 1"/>
          <p:cNvSpPr>
            <a:spLocks noGrp="1"/>
          </p:cNvSpPr>
          <p:nvPr>
            <p:ph type="title"/>
          </p:nvPr>
        </p:nvSpPr>
        <p:spPr/>
        <p:txBody>
          <a:bodyPr>
            <a:normAutofit fontScale="90000"/>
          </a:bodyPr>
          <a:lstStyle/>
          <a:p>
            <a:r>
              <a:rPr lang="en-US" b="1" dirty="0" smtClean="0"/>
              <a:t>What’s New—Short-Answer Response Questions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20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20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2000"/>
                                        <p:tgtEl>
                                          <p:spTgt spid="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2000"/>
                                        <p:tgtEl>
                                          <p:spTgt spid="3">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2000"/>
                                        <p:tgtEl>
                                          <p:spTgt spid="3">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2000"/>
                                        <p:tgtEl>
                                          <p:spTgt spid="3">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fade">
                                      <p:cBhvr>
                                        <p:cTn id="34" dur="2000"/>
                                        <p:tgtEl>
                                          <p:spTgt spid="3">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fade">
                                      <p:cBhvr>
                                        <p:cTn id="37" dur="2000"/>
                                        <p:tgtEl>
                                          <p:spTgt spid="3">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fade">
                                      <p:cBhvr>
                                        <p:cTn id="40" dur="2000"/>
                                        <p:tgtEl>
                                          <p:spTgt spid="3">
                                            <p:txEl>
                                              <p:pRg st="12" end="12"/>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Effect transition="in" filter="fade">
                                      <p:cBhvr>
                                        <p:cTn id="43" dur="2000"/>
                                        <p:tgtEl>
                                          <p:spTgt spid="3">
                                            <p:txEl>
                                              <p:pRg st="13" end="13"/>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3">
                                            <p:txEl>
                                              <p:pRg st="14" end="14"/>
                                            </p:txEl>
                                          </p:spTgt>
                                        </p:tgtEl>
                                        <p:attrNameLst>
                                          <p:attrName>style.visibility</p:attrName>
                                        </p:attrNameLst>
                                      </p:cBhvr>
                                      <p:to>
                                        <p:strVal val="visible"/>
                                      </p:to>
                                    </p:set>
                                    <p:animEffect transition="in" filter="fade">
                                      <p:cBhvr>
                                        <p:cTn id="46" dur="2000"/>
                                        <p:tgtEl>
                                          <p:spTgt spid="3">
                                            <p:txEl>
                                              <p:pRg st="14" end="14"/>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3">
                                            <p:txEl>
                                              <p:pRg st="15" end="15"/>
                                            </p:txEl>
                                          </p:spTgt>
                                        </p:tgtEl>
                                        <p:attrNameLst>
                                          <p:attrName>style.visibility</p:attrName>
                                        </p:attrNameLst>
                                      </p:cBhvr>
                                      <p:to>
                                        <p:strVal val="visible"/>
                                      </p:to>
                                    </p:set>
                                    <p:animEffect transition="in" filter="fade">
                                      <p:cBhvr>
                                        <p:cTn id="49" dur="20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buNone/>
            </a:pPr>
            <a:r>
              <a:rPr lang="en-US" b="1" dirty="0">
                <a:solidFill>
                  <a:schemeClr val="tx2">
                    <a:lumMod val="90000"/>
                  </a:schemeClr>
                </a:solidFill>
              </a:rPr>
              <a:t>Other characteristics of short-answer questions:</a:t>
            </a:r>
            <a:endParaRPr lang="en-US" dirty="0" smtClean="0">
              <a:solidFill>
                <a:schemeClr val="tx2">
                  <a:lumMod val="90000"/>
                </a:schemeClr>
              </a:solidFill>
            </a:endParaRPr>
          </a:p>
          <a:p>
            <a:pPr lvl="0"/>
            <a:r>
              <a:rPr lang="en-US" dirty="0" smtClean="0"/>
              <a:t>Can </a:t>
            </a:r>
            <a:r>
              <a:rPr lang="en-US" dirty="0"/>
              <a:t>begin with a brief prompt or stem</a:t>
            </a:r>
          </a:p>
          <a:p>
            <a:pPr lvl="0"/>
            <a:r>
              <a:rPr lang="en-US" dirty="0"/>
              <a:t>Can be answered in about five minutes</a:t>
            </a:r>
          </a:p>
          <a:p>
            <a:pPr lvl="0"/>
            <a:r>
              <a:rPr lang="en-US" dirty="0"/>
              <a:t>Can require an answer that includes phrases, a few sentences, a graph or chart, etc.</a:t>
            </a:r>
          </a:p>
          <a:p>
            <a:pPr lvl="0"/>
            <a:r>
              <a:rPr lang="en-US" dirty="0"/>
              <a:t>Require concise, focused answers, yet thorough and complete</a:t>
            </a:r>
          </a:p>
          <a:p>
            <a:pPr lvl="0"/>
            <a:r>
              <a:rPr lang="en-US" dirty="0"/>
              <a:t>Avoid trivia</a:t>
            </a:r>
          </a:p>
          <a:p>
            <a:pPr lvl="0"/>
            <a:r>
              <a:rPr lang="en-US" dirty="0"/>
              <a:t>Include direct questions</a:t>
            </a:r>
          </a:p>
          <a:p>
            <a:pPr lvl="0"/>
            <a:r>
              <a:rPr lang="en-US" dirty="0"/>
              <a:t>Include specific problems</a:t>
            </a:r>
          </a:p>
          <a:p>
            <a:r>
              <a:rPr lang="en-US" dirty="0"/>
              <a:t>Reduce the possibility of guessing</a:t>
            </a:r>
          </a:p>
        </p:txBody>
      </p:sp>
      <p:sp>
        <p:nvSpPr>
          <p:cNvPr id="2" name="Title 1"/>
          <p:cNvSpPr>
            <a:spLocks noGrp="1"/>
          </p:cNvSpPr>
          <p:nvPr>
            <p:ph type="title"/>
          </p:nvPr>
        </p:nvSpPr>
        <p:spPr/>
        <p:txBody>
          <a:bodyPr>
            <a:normAutofit fontScale="90000"/>
          </a:bodyPr>
          <a:lstStyle/>
          <a:p>
            <a:r>
              <a:rPr lang="en-US" b="1" dirty="0" smtClean="0"/>
              <a:t>What’s New—Short-Answer Response Questions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20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3400" b="1" dirty="0" smtClean="0">
                <a:solidFill>
                  <a:schemeClr val="tx2">
                    <a:lumMod val="90000"/>
                  </a:schemeClr>
                </a:solidFill>
              </a:rPr>
              <a:t>Similarities between open-response and short-answer questions.</a:t>
            </a:r>
          </a:p>
          <a:p>
            <a:pPr marL="514350" indent="-514350">
              <a:buAutoNum type="arabicPeriod"/>
            </a:pPr>
            <a:r>
              <a:rPr lang="en-US" dirty="0" smtClean="0"/>
              <a:t>Still explaining</a:t>
            </a:r>
          </a:p>
          <a:p>
            <a:pPr marL="514350" indent="-514350">
              <a:buAutoNum type="arabicPeriod"/>
            </a:pPr>
            <a:r>
              <a:rPr lang="en-US" dirty="0" smtClean="0"/>
              <a:t>Still using a rubric</a:t>
            </a:r>
          </a:p>
          <a:p>
            <a:pPr marL="514350" indent="-514350">
              <a:buAutoNum type="arabicPeriod"/>
            </a:pPr>
            <a:r>
              <a:rPr lang="en-US" dirty="0" smtClean="0"/>
              <a:t>Students must apply what they know.</a:t>
            </a:r>
          </a:p>
          <a:p>
            <a:pPr marL="514350" indent="-514350">
              <a:buAutoNum type="arabicPeriod"/>
            </a:pPr>
            <a:r>
              <a:rPr lang="en-US" dirty="0" smtClean="0"/>
              <a:t>Both give a stem or story prompt. </a:t>
            </a:r>
          </a:p>
          <a:p>
            <a:pPr marL="514350" indent="-514350">
              <a:buAutoNum type="arabicPeriod"/>
            </a:pPr>
            <a:endParaRPr lang="en-US" dirty="0"/>
          </a:p>
        </p:txBody>
      </p:sp>
      <p:sp>
        <p:nvSpPr>
          <p:cNvPr id="2" name="Title 1"/>
          <p:cNvSpPr>
            <a:spLocks noGrp="1"/>
          </p:cNvSpPr>
          <p:nvPr>
            <p:ph type="title"/>
          </p:nvPr>
        </p:nvSpPr>
        <p:spPr/>
        <p:txBody>
          <a:bodyPr>
            <a:normAutofit fontScale="90000"/>
          </a:bodyPr>
          <a:lstStyle/>
          <a:p>
            <a:r>
              <a:rPr lang="en-US" b="1" dirty="0" smtClean="0"/>
              <a:t>What’s New—Short-Answer Response Questions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3000" b="1" dirty="0" smtClean="0">
                <a:solidFill>
                  <a:schemeClr val="tx2">
                    <a:lumMod val="90000"/>
                  </a:schemeClr>
                </a:solidFill>
              </a:rPr>
              <a:t>Differences between an open response and short answer questions.</a:t>
            </a:r>
          </a:p>
          <a:p>
            <a:pPr>
              <a:buNone/>
            </a:pPr>
            <a:endParaRPr lang="en-US" dirty="0" smtClean="0"/>
          </a:p>
          <a:p>
            <a:pPr>
              <a:buNone/>
            </a:pPr>
            <a:r>
              <a:rPr lang="en-US" sz="3000" dirty="0" smtClean="0"/>
              <a:t>1. Short answer is more straightforward</a:t>
            </a:r>
            <a:endParaRPr lang="en-US" sz="3000" dirty="0"/>
          </a:p>
        </p:txBody>
      </p:sp>
      <p:sp>
        <p:nvSpPr>
          <p:cNvPr id="2" name="Title 1"/>
          <p:cNvSpPr>
            <a:spLocks noGrp="1"/>
          </p:cNvSpPr>
          <p:nvPr>
            <p:ph type="title"/>
          </p:nvPr>
        </p:nvSpPr>
        <p:spPr/>
        <p:txBody>
          <a:bodyPr>
            <a:normAutofit fontScale="90000"/>
          </a:bodyPr>
          <a:lstStyle/>
          <a:p>
            <a:r>
              <a:rPr lang="en-US" b="1" dirty="0" smtClean="0"/>
              <a:t>What’s New—Short-Answer Response Questions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In 2009, Kentucky legislators passed Senate Bill 1, which </a:t>
            </a:r>
          </a:p>
          <a:p>
            <a:pPr>
              <a:buNone/>
            </a:pPr>
            <a:r>
              <a:rPr lang="en-US" dirty="0" smtClean="0"/>
              <a:t>brought many changes to education. One of those </a:t>
            </a:r>
          </a:p>
          <a:p>
            <a:pPr>
              <a:buNone/>
            </a:pPr>
            <a:r>
              <a:rPr lang="en-US" dirty="0" smtClean="0"/>
              <a:t>changes was to overhaul the state assessment system, </a:t>
            </a:r>
          </a:p>
          <a:p>
            <a:pPr>
              <a:buNone/>
            </a:pPr>
            <a:r>
              <a:rPr lang="en-US" dirty="0" smtClean="0"/>
              <a:t>including the types of questions to be used to assess </a:t>
            </a:r>
          </a:p>
          <a:p>
            <a:pPr>
              <a:buNone/>
            </a:pPr>
            <a:r>
              <a:rPr lang="en-US" dirty="0" smtClean="0"/>
              <a:t>students. Beginning with the 2011-2012 school year, </a:t>
            </a:r>
          </a:p>
          <a:p>
            <a:pPr>
              <a:buNone/>
            </a:pPr>
            <a:r>
              <a:rPr lang="en-US" dirty="0" smtClean="0"/>
              <a:t>constructed response questions will be part of the state </a:t>
            </a:r>
          </a:p>
          <a:p>
            <a:pPr>
              <a:buNone/>
            </a:pPr>
            <a:r>
              <a:rPr lang="en-US" dirty="0" smtClean="0"/>
              <a:t>assessment. </a:t>
            </a:r>
            <a:endParaRPr lang="en-US" dirty="0"/>
          </a:p>
        </p:txBody>
      </p:sp>
      <p:sp>
        <p:nvSpPr>
          <p:cNvPr id="2" name="Title 1"/>
          <p:cNvSpPr>
            <a:spLocks noGrp="1"/>
          </p:cNvSpPr>
          <p:nvPr>
            <p:ph type="title"/>
          </p:nvPr>
        </p:nvSpPr>
        <p:spPr/>
        <p:txBody>
          <a:bodyPr/>
          <a:lstStyle/>
          <a:p>
            <a:r>
              <a:rPr lang="en-US" b="1" dirty="0" smtClean="0"/>
              <a:t>Introduction</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077200" cy="4572000"/>
          </a:xfrm>
        </p:spPr>
        <p:txBody>
          <a:bodyPr/>
          <a:lstStyle/>
          <a:p>
            <a:pPr>
              <a:buNone/>
            </a:pPr>
            <a:r>
              <a:rPr lang="en-US" sz="3000" b="1" dirty="0" smtClean="0">
                <a:solidFill>
                  <a:schemeClr val="tx2">
                    <a:lumMod val="90000"/>
                  </a:schemeClr>
                </a:solidFill>
              </a:rPr>
              <a:t>Implications for Instruction</a:t>
            </a:r>
          </a:p>
          <a:p>
            <a:pPr>
              <a:buNone/>
            </a:pPr>
            <a:endParaRPr lang="en-US" b="1" dirty="0" smtClean="0"/>
          </a:p>
          <a:p>
            <a:pPr marL="514350" indent="-514350">
              <a:buAutoNum type="arabicPeriod"/>
            </a:pPr>
            <a:r>
              <a:rPr lang="en-US" dirty="0" smtClean="0"/>
              <a:t>More like an exit slip</a:t>
            </a:r>
          </a:p>
          <a:p>
            <a:pPr marL="514350" indent="-514350">
              <a:buAutoNum type="arabicPeriod"/>
            </a:pPr>
            <a:r>
              <a:rPr lang="en-US" dirty="0" smtClean="0"/>
              <a:t>We’ve conditioned our kids to be lengthy and thorough….now it needs to be thorough, but concise. </a:t>
            </a:r>
            <a:endParaRPr lang="en-US" dirty="0"/>
          </a:p>
        </p:txBody>
      </p:sp>
      <p:sp>
        <p:nvSpPr>
          <p:cNvPr id="2" name="Title 1"/>
          <p:cNvSpPr>
            <a:spLocks noGrp="1"/>
          </p:cNvSpPr>
          <p:nvPr>
            <p:ph type="title"/>
          </p:nvPr>
        </p:nvSpPr>
        <p:spPr/>
        <p:txBody>
          <a:bodyPr>
            <a:normAutofit fontScale="90000"/>
          </a:bodyPr>
          <a:lstStyle/>
          <a:p>
            <a:r>
              <a:rPr lang="en-US" b="1" dirty="0" smtClean="0"/>
              <a:t>What’s New—Short-Answer Response Questions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chemeClr val="tx2">
                    <a:lumMod val="90000"/>
                  </a:schemeClr>
                </a:solidFill>
              </a:rPr>
              <a:t>Short answer questions</a:t>
            </a:r>
          </a:p>
          <a:p>
            <a:pPr>
              <a:buFont typeface="Wingdings" pitchFamily="2" charset="2"/>
              <a:buChar char="ü"/>
            </a:pPr>
            <a:r>
              <a:rPr lang="en-US" dirty="0" smtClean="0"/>
              <a:t>Typically require students to recall, rather than recognize information</a:t>
            </a:r>
          </a:p>
          <a:p>
            <a:pPr>
              <a:buFont typeface="Wingdings" pitchFamily="2" charset="2"/>
              <a:buChar char="ü"/>
            </a:pPr>
            <a:r>
              <a:rPr lang="en-US" dirty="0" smtClean="0"/>
              <a:t>Sometimes require students to apply knowledge</a:t>
            </a:r>
          </a:p>
          <a:p>
            <a:pPr>
              <a:buFont typeface="Wingdings" pitchFamily="2" charset="2"/>
              <a:buChar char="ü"/>
            </a:pPr>
            <a:r>
              <a:rPr lang="en-US" dirty="0" smtClean="0"/>
              <a:t>They can usually be answered within five minutes</a:t>
            </a:r>
            <a:endParaRPr lang="en-US" dirty="0"/>
          </a:p>
        </p:txBody>
      </p:sp>
      <p:sp>
        <p:nvSpPr>
          <p:cNvPr id="2" name="Title 1"/>
          <p:cNvSpPr>
            <a:spLocks noGrp="1"/>
          </p:cNvSpPr>
          <p:nvPr>
            <p:ph type="title"/>
          </p:nvPr>
        </p:nvSpPr>
        <p:spPr/>
        <p:txBody>
          <a:bodyPr>
            <a:normAutofit fontScale="90000"/>
          </a:bodyPr>
          <a:lstStyle/>
          <a:p>
            <a:r>
              <a:rPr lang="en-US" b="1" dirty="0" smtClean="0"/>
              <a:t>Short-Answer/Open-Response—Which one do I use?</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chemeClr val="tx2">
                    <a:lumMod val="90000"/>
                  </a:schemeClr>
                </a:solidFill>
              </a:rPr>
              <a:t>Open-Response Questions</a:t>
            </a:r>
          </a:p>
          <a:p>
            <a:pPr>
              <a:buFont typeface="Wingdings" pitchFamily="2" charset="2"/>
              <a:buChar char="ü"/>
            </a:pPr>
            <a:r>
              <a:rPr lang="en-US" dirty="0" smtClean="0"/>
              <a:t>Require students to demonstrate and apply knowledge</a:t>
            </a:r>
          </a:p>
          <a:p>
            <a:pPr>
              <a:buFont typeface="Wingdings" pitchFamily="2" charset="2"/>
              <a:buChar char="ü"/>
            </a:pPr>
            <a:r>
              <a:rPr lang="en-US" dirty="0" smtClean="0"/>
              <a:t>Can take about 20 minutes to answer</a:t>
            </a:r>
            <a:endParaRPr lang="en-US" dirty="0"/>
          </a:p>
        </p:txBody>
      </p:sp>
      <p:sp>
        <p:nvSpPr>
          <p:cNvPr id="2" name="Title 1"/>
          <p:cNvSpPr>
            <a:spLocks noGrp="1"/>
          </p:cNvSpPr>
          <p:nvPr>
            <p:ph type="title"/>
          </p:nvPr>
        </p:nvSpPr>
        <p:spPr/>
        <p:txBody>
          <a:bodyPr>
            <a:normAutofit fontScale="90000"/>
          </a:bodyPr>
          <a:lstStyle/>
          <a:p>
            <a:r>
              <a:rPr lang="en-US" b="1" dirty="0" smtClean="0"/>
              <a:t>Short-Answer/Open-Response—Which one do I use?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solidFill>
                  <a:schemeClr val="tx2">
                    <a:lumMod val="90000"/>
                  </a:schemeClr>
                </a:solidFill>
              </a:rPr>
              <a:t>We can use Bloom’s Taxonomy to guide which type of question to use to assess the identified standard or target.</a:t>
            </a:r>
          </a:p>
          <a:p>
            <a:pPr>
              <a:buNone/>
            </a:pPr>
            <a:endParaRPr lang="en-US" dirty="0"/>
          </a:p>
        </p:txBody>
      </p:sp>
      <p:sp>
        <p:nvSpPr>
          <p:cNvPr id="2" name="Title 1"/>
          <p:cNvSpPr>
            <a:spLocks noGrp="1"/>
          </p:cNvSpPr>
          <p:nvPr>
            <p:ph type="title"/>
          </p:nvPr>
        </p:nvSpPr>
        <p:spPr/>
        <p:txBody>
          <a:bodyPr>
            <a:normAutofit fontScale="90000"/>
          </a:bodyPr>
          <a:lstStyle/>
          <a:p>
            <a:r>
              <a:rPr lang="en-US" b="1" dirty="0" smtClean="0"/>
              <a:t>Short-Answer/Open-Response—Which one do I use?</a:t>
            </a:r>
            <a:endParaRPr lang="en-US" dirty="0"/>
          </a:p>
        </p:txBody>
      </p:sp>
      <p:graphicFrame>
        <p:nvGraphicFramePr>
          <p:cNvPr id="4" name="Table 3"/>
          <p:cNvGraphicFramePr>
            <a:graphicFrameLocks noGrp="1"/>
          </p:cNvGraphicFramePr>
          <p:nvPr/>
        </p:nvGraphicFramePr>
        <p:xfrm>
          <a:off x="990600" y="3200400"/>
          <a:ext cx="7162800" cy="2763520"/>
        </p:xfrm>
        <a:graphic>
          <a:graphicData uri="http://schemas.openxmlformats.org/drawingml/2006/table">
            <a:tbl>
              <a:tblPr firstRow="1" bandRow="1">
                <a:tableStyleId>{5C22544A-7EE6-4342-B048-85BDC9FD1C3A}</a:tableStyleId>
              </a:tblPr>
              <a:tblGrid>
                <a:gridCol w="3581400">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tblGrid>
              <a:tr h="533400">
                <a:tc>
                  <a:txBody>
                    <a:bodyPr/>
                    <a:lstStyle/>
                    <a:p>
                      <a:pPr algn="ctr"/>
                      <a:r>
                        <a:rPr lang="en-US" dirty="0" smtClean="0"/>
                        <a:t>Question Type</a:t>
                      </a:r>
                      <a:endParaRPr lang="en-US" dirty="0"/>
                    </a:p>
                  </a:txBody>
                  <a:tcPr/>
                </a:tc>
                <a:tc>
                  <a:txBody>
                    <a:bodyPr/>
                    <a:lstStyle/>
                    <a:p>
                      <a:pPr algn="ctr"/>
                      <a:r>
                        <a:rPr lang="en-US" dirty="0" smtClean="0"/>
                        <a:t>Bloom’s Level’s</a:t>
                      </a:r>
                      <a:endParaRPr lang="en-US" dirty="0"/>
                    </a:p>
                  </a:txBody>
                  <a:tcPr/>
                </a:tc>
                <a:extLst>
                  <a:ext uri="{0D108BD9-81ED-4DB2-BD59-A6C34878D82A}">
                    <a16:rowId xmlns:a16="http://schemas.microsoft.com/office/drawing/2014/main" val="10000"/>
                  </a:ext>
                </a:extLst>
              </a:tr>
              <a:tr h="1041400">
                <a:tc>
                  <a:txBody>
                    <a:bodyPr/>
                    <a:lstStyle/>
                    <a:p>
                      <a:pPr algn="ctr"/>
                      <a:r>
                        <a:rPr lang="en-US" dirty="0" smtClean="0"/>
                        <a:t>Short-answer</a:t>
                      </a:r>
                      <a:endParaRPr lang="en-US" dirty="0"/>
                    </a:p>
                  </a:txBody>
                  <a:tcPr/>
                </a:tc>
                <a:tc>
                  <a:txBody>
                    <a:bodyPr/>
                    <a:lstStyle/>
                    <a:p>
                      <a:pPr algn="ctr"/>
                      <a:r>
                        <a:rPr lang="en-US" dirty="0" smtClean="0"/>
                        <a:t>Remembering</a:t>
                      </a:r>
                    </a:p>
                    <a:p>
                      <a:pPr algn="ctr"/>
                      <a:r>
                        <a:rPr lang="en-US" dirty="0" smtClean="0"/>
                        <a:t>Understanding</a:t>
                      </a:r>
                    </a:p>
                    <a:p>
                      <a:pPr algn="ctr"/>
                      <a:r>
                        <a:rPr lang="en-US" dirty="0" smtClean="0"/>
                        <a:t>Applying</a:t>
                      </a:r>
                      <a:endParaRPr lang="en-US" dirty="0"/>
                    </a:p>
                  </a:txBody>
                  <a:tcPr/>
                </a:tc>
                <a:extLst>
                  <a:ext uri="{0D108BD9-81ED-4DB2-BD59-A6C34878D82A}">
                    <a16:rowId xmlns:a16="http://schemas.microsoft.com/office/drawing/2014/main" val="10001"/>
                  </a:ext>
                </a:extLst>
              </a:tr>
              <a:tr h="1041400">
                <a:tc>
                  <a:txBody>
                    <a:bodyPr/>
                    <a:lstStyle/>
                    <a:p>
                      <a:pPr algn="ctr"/>
                      <a:r>
                        <a:rPr lang="en-US" dirty="0" smtClean="0"/>
                        <a:t>Open-Response</a:t>
                      </a:r>
                      <a:endParaRPr lang="en-US" dirty="0"/>
                    </a:p>
                  </a:txBody>
                  <a:tcPr/>
                </a:tc>
                <a:tc>
                  <a:txBody>
                    <a:bodyPr/>
                    <a:lstStyle/>
                    <a:p>
                      <a:pPr algn="ctr"/>
                      <a:r>
                        <a:rPr lang="en-US" dirty="0" smtClean="0"/>
                        <a:t>Applying </a:t>
                      </a:r>
                    </a:p>
                    <a:p>
                      <a:pPr algn="ctr"/>
                      <a:r>
                        <a:rPr lang="en-US" dirty="0" smtClean="0"/>
                        <a:t>Analyzing</a:t>
                      </a:r>
                    </a:p>
                    <a:p>
                      <a:pPr algn="ctr"/>
                      <a:r>
                        <a:rPr lang="en-US" dirty="0" smtClean="0"/>
                        <a:t>Evaluation</a:t>
                      </a:r>
                    </a:p>
                    <a:p>
                      <a:pPr algn="ctr"/>
                      <a:r>
                        <a:rPr lang="en-US" dirty="0" smtClean="0"/>
                        <a:t>Creating</a:t>
                      </a:r>
                      <a:endParaRPr lang="en-US" dirty="0"/>
                    </a:p>
                  </a:txBody>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a:stretch>
            <a:fillRect/>
          </a:stretch>
        </p:blipFill>
        <p:spPr bwMode="auto">
          <a:xfrm>
            <a:off x="990600" y="0"/>
            <a:ext cx="6629400" cy="6858000"/>
          </a:xfrm>
          <a:prstGeom prst="rect">
            <a:avLst/>
          </a:prstGeom>
          <a:noFill/>
          <a:ln w="3175" cmpd="sng">
            <a:solidFill>
              <a:schemeClr val="tx1"/>
            </a:solid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72000"/>
          </a:xfrm>
        </p:spPr>
        <p:txBody>
          <a:bodyPr>
            <a:normAutofit fontScale="92500" lnSpcReduction="10000"/>
          </a:bodyPr>
          <a:lstStyle/>
          <a:p>
            <a:pPr>
              <a:buNone/>
            </a:pPr>
            <a:endParaRPr lang="en-US" dirty="0"/>
          </a:p>
          <a:p>
            <a:pPr lvl="0">
              <a:buNone/>
            </a:pPr>
            <a:r>
              <a:rPr lang="en-US" dirty="0" smtClean="0"/>
              <a:t>1. Review </a:t>
            </a:r>
            <a:r>
              <a:rPr lang="en-US" dirty="0"/>
              <a:t>characteristics of short-answer and open-response questions.</a:t>
            </a:r>
          </a:p>
          <a:p>
            <a:pPr lvl="0">
              <a:buNone/>
            </a:pPr>
            <a:r>
              <a:rPr lang="en-US" dirty="0" smtClean="0"/>
              <a:t>2. Identify </a:t>
            </a:r>
            <a:r>
              <a:rPr lang="en-US" dirty="0"/>
              <a:t>the standard or target you want to </a:t>
            </a:r>
            <a:r>
              <a:rPr lang="en-US" dirty="0" smtClean="0"/>
              <a:t>assess.</a:t>
            </a:r>
          </a:p>
          <a:p>
            <a:pPr lvl="0">
              <a:buNone/>
            </a:pPr>
            <a:r>
              <a:rPr lang="en-US" dirty="0" smtClean="0"/>
              <a:t>3. Identify </a:t>
            </a:r>
            <a:r>
              <a:rPr lang="en-US" dirty="0"/>
              <a:t>the power verb in the standard or target.  </a:t>
            </a:r>
            <a:r>
              <a:rPr lang="en-US" i="1" dirty="0"/>
              <a:t>(You want to make sure your question is at least as rigorous as the standard or target.)</a:t>
            </a:r>
            <a:endParaRPr lang="en-US" dirty="0"/>
          </a:p>
          <a:p>
            <a:pPr lvl="0">
              <a:buNone/>
            </a:pPr>
            <a:r>
              <a:rPr lang="en-US" dirty="0" smtClean="0"/>
              <a:t>4. Decide </a:t>
            </a:r>
            <a:r>
              <a:rPr lang="en-US" dirty="0"/>
              <a:t>which type of question (short-answer or open-response) will best assess the standard or </a:t>
            </a:r>
            <a:r>
              <a:rPr lang="en-US" dirty="0" smtClean="0"/>
              <a:t>target.</a:t>
            </a:r>
          </a:p>
          <a:p>
            <a:pPr lvl="0">
              <a:buNone/>
            </a:pPr>
            <a:r>
              <a:rPr lang="en-US" dirty="0" smtClean="0"/>
              <a:t>5.  Write </a:t>
            </a:r>
            <a:r>
              <a:rPr lang="en-US" dirty="0"/>
              <a:t>the question.</a:t>
            </a:r>
          </a:p>
          <a:p>
            <a:pPr lvl="0">
              <a:buNone/>
            </a:pPr>
            <a:r>
              <a:rPr lang="en-US" dirty="0" smtClean="0"/>
              <a:t>6.  Write </a:t>
            </a:r>
            <a:r>
              <a:rPr lang="en-US" dirty="0"/>
              <a:t>2-point (short-answer) or 4-point (open-response) model response.</a:t>
            </a:r>
          </a:p>
        </p:txBody>
      </p:sp>
      <p:sp>
        <p:nvSpPr>
          <p:cNvPr id="2" name="Title 1"/>
          <p:cNvSpPr>
            <a:spLocks noGrp="1"/>
          </p:cNvSpPr>
          <p:nvPr>
            <p:ph type="title"/>
          </p:nvPr>
        </p:nvSpPr>
        <p:spPr/>
        <p:txBody>
          <a:bodyPr>
            <a:normAutofit fontScale="90000"/>
          </a:bodyPr>
          <a:lstStyle/>
          <a:p>
            <a:r>
              <a:rPr lang="en-US" b="1" dirty="0" smtClean="0"/>
              <a:t>Steps to Writing Constructed Response Questions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000" dirty="0" smtClean="0"/>
              <a:t>Recognize and circle/underline verbs</a:t>
            </a:r>
          </a:p>
          <a:p>
            <a:r>
              <a:rPr lang="en-US" sz="3000" dirty="0" smtClean="0"/>
              <a:t>Use Short answer questions as exit slips</a:t>
            </a:r>
          </a:p>
          <a:p>
            <a:r>
              <a:rPr lang="en-US" sz="3000" dirty="0" smtClean="0"/>
              <a:t>Restate the question</a:t>
            </a:r>
          </a:p>
          <a:p>
            <a:r>
              <a:rPr lang="en-US" sz="3000" dirty="0" smtClean="0"/>
              <a:t>“I know this because…”</a:t>
            </a:r>
          </a:p>
          <a:p>
            <a:r>
              <a:rPr lang="en-US" sz="3000" dirty="0" smtClean="0"/>
              <a:t>Pre-write your plan</a:t>
            </a:r>
          </a:p>
          <a:p>
            <a:r>
              <a:rPr lang="en-US" sz="3000" dirty="0" smtClean="0"/>
              <a:t>Review response to determine if the question was answered</a:t>
            </a:r>
          </a:p>
          <a:p>
            <a:r>
              <a:rPr lang="en-US" sz="3000" dirty="0" smtClean="0"/>
              <a:t>Identify the type of question</a:t>
            </a:r>
            <a:endParaRPr lang="en-US" sz="3000" dirty="0"/>
          </a:p>
        </p:txBody>
      </p:sp>
      <p:sp>
        <p:nvSpPr>
          <p:cNvPr id="2" name="Title 1"/>
          <p:cNvSpPr>
            <a:spLocks noGrp="1"/>
          </p:cNvSpPr>
          <p:nvPr>
            <p:ph type="title"/>
          </p:nvPr>
        </p:nvSpPr>
        <p:spPr/>
        <p:txBody>
          <a:bodyPr/>
          <a:lstStyle/>
          <a:p>
            <a:r>
              <a:rPr lang="en-US" b="1" dirty="0" smtClean="0"/>
              <a:t>How to Answer--Strategies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en-US" dirty="0"/>
              <a:t>KRS 158.6453</a:t>
            </a:r>
          </a:p>
          <a:p>
            <a:r>
              <a:rPr lang="en-US" i="1" dirty="0"/>
              <a:t>(1) (b)	"Constructed response or performance based items" means individual test items that require the student to create an answer rather than select a response and may include fill-in the blank, short-answer, extended answer, open-response, and writing on demand formats;</a:t>
            </a:r>
            <a:endParaRPr lang="en-US" b="1" i="1" dirty="0"/>
          </a:p>
          <a:p>
            <a:pPr>
              <a:buNone/>
            </a:pPr>
            <a:r>
              <a:rPr lang="en-US" dirty="0"/>
              <a:t> </a:t>
            </a:r>
          </a:p>
          <a:p>
            <a:r>
              <a:rPr lang="en-US" dirty="0"/>
              <a:t>(5)	</a:t>
            </a:r>
            <a:r>
              <a:rPr lang="en-US" i="1" dirty="0"/>
              <a:t>The state student assessments to be implemented in the 2011-2012 academic year shall include the following components: </a:t>
            </a:r>
            <a:endParaRPr lang="en-US" dirty="0"/>
          </a:p>
          <a:p>
            <a:r>
              <a:rPr lang="en-US" i="1" dirty="0"/>
              <a:t>     (d)  The criterion-referenced components required in this subsection shall be composed of constructed  response items and multiple choice items and the national norm-referenced components shall be composed of multiple choice items;</a:t>
            </a:r>
            <a:endParaRPr lang="en-US" dirty="0"/>
          </a:p>
          <a:p>
            <a:endParaRPr lang="en-US" dirty="0"/>
          </a:p>
        </p:txBody>
      </p:sp>
      <p:sp>
        <p:nvSpPr>
          <p:cNvPr id="2" name="Title 1"/>
          <p:cNvSpPr>
            <a:spLocks noGrp="1"/>
          </p:cNvSpPr>
          <p:nvPr>
            <p:ph type="title"/>
          </p:nvPr>
        </p:nvSpPr>
        <p:spPr/>
        <p:txBody>
          <a:bodyPr/>
          <a:lstStyle/>
          <a:p>
            <a:r>
              <a:rPr lang="en-US" b="1" dirty="0" smtClean="0"/>
              <a:t>The</a:t>
            </a:r>
            <a:r>
              <a:rPr lang="en-US" dirty="0" smtClean="0"/>
              <a:t> </a:t>
            </a:r>
            <a:r>
              <a:rPr lang="en-US" b="1" dirty="0" smtClean="0"/>
              <a:t>Law</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i="1" dirty="0" smtClean="0"/>
              <a:t>Constructed-response </a:t>
            </a:r>
            <a:r>
              <a:rPr lang="en-US" i="1" dirty="0"/>
              <a:t>questions are </a:t>
            </a:r>
            <a:r>
              <a:rPr lang="en-US" i="1" dirty="0" smtClean="0"/>
              <a:t>assessment </a:t>
            </a:r>
          </a:p>
          <a:p>
            <a:pPr>
              <a:buNone/>
            </a:pPr>
            <a:r>
              <a:rPr lang="en-US" i="1" dirty="0" smtClean="0"/>
              <a:t>items </a:t>
            </a:r>
            <a:r>
              <a:rPr lang="en-US" i="1" dirty="0"/>
              <a:t>that ask students to apply knowledge, </a:t>
            </a:r>
            <a:r>
              <a:rPr lang="en-US" i="1" dirty="0" smtClean="0"/>
              <a:t>skills, </a:t>
            </a:r>
          </a:p>
          <a:p>
            <a:pPr>
              <a:buNone/>
            </a:pPr>
            <a:r>
              <a:rPr lang="en-US" i="1" dirty="0" smtClean="0"/>
              <a:t>and </a:t>
            </a:r>
            <a:r>
              <a:rPr lang="en-US" i="1" dirty="0"/>
              <a:t>critical thinking abilities to real-world, </a:t>
            </a:r>
            <a:endParaRPr lang="en-US" i="1" dirty="0" smtClean="0"/>
          </a:p>
          <a:p>
            <a:pPr>
              <a:buNone/>
            </a:pPr>
            <a:r>
              <a:rPr lang="en-US" i="1" dirty="0" smtClean="0"/>
              <a:t>standards-driven </a:t>
            </a:r>
            <a:r>
              <a:rPr lang="en-US" i="1" dirty="0"/>
              <a:t>performance tasks.  </a:t>
            </a:r>
            <a:r>
              <a:rPr lang="en-US" i="1" dirty="0" smtClean="0"/>
              <a:t>Constructed-</a:t>
            </a:r>
          </a:p>
          <a:p>
            <a:pPr>
              <a:buNone/>
            </a:pPr>
            <a:r>
              <a:rPr lang="en-US" i="1" dirty="0" smtClean="0"/>
              <a:t>response </a:t>
            </a:r>
            <a:r>
              <a:rPr lang="en-US" i="1" dirty="0"/>
              <a:t>questions are so named because there is </a:t>
            </a:r>
            <a:endParaRPr lang="en-US" i="1" dirty="0" smtClean="0"/>
          </a:p>
          <a:p>
            <a:pPr>
              <a:buNone/>
            </a:pPr>
            <a:r>
              <a:rPr lang="en-US" i="1" dirty="0" smtClean="0"/>
              <a:t>often </a:t>
            </a:r>
            <a:r>
              <a:rPr lang="en-US" i="1" dirty="0"/>
              <a:t>more than one way to correctly answer the </a:t>
            </a:r>
            <a:endParaRPr lang="en-US" i="1" dirty="0" smtClean="0"/>
          </a:p>
          <a:p>
            <a:pPr>
              <a:buNone/>
            </a:pPr>
            <a:r>
              <a:rPr lang="en-US" i="1" dirty="0" smtClean="0"/>
              <a:t>question</a:t>
            </a:r>
            <a:r>
              <a:rPr lang="en-US" i="1" dirty="0"/>
              <a:t>, and they require students to “construct” </a:t>
            </a:r>
            <a:endParaRPr lang="en-US" i="1" dirty="0" smtClean="0"/>
          </a:p>
          <a:p>
            <a:pPr>
              <a:buNone/>
            </a:pPr>
            <a:r>
              <a:rPr lang="en-US" i="1" dirty="0" smtClean="0"/>
              <a:t>or </a:t>
            </a:r>
            <a:r>
              <a:rPr lang="en-US" i="1" dirty="0"/>
              <a:t>develop their own answers without the benefit of </a:t>
            </a:r>
            <a:endParaRPr lang="en-US" i="1" dirty="0" smtClean="0"/>
          </a:p>
          <a:p>
            <a:pPr>
              <a:buNone/>
            </a:pPr>
            <a:r>
              <a:rPr lang="en-US" i="1" dirty="0" smtClean="0"/>
              <a:t>any </a:t>
            </a:r>
            <a:r>
              <a:rPr lang="en-US" i="1" dirty="0"/>
              <a:t>suggestions or choices.  </a:t>
            </a:r>
            <a:r>
              <a:rPr lang="en-US" dirty="0"/>
              <a:t> </a:t>
            </a:r>
          </a:p>
          <a:p>
            <a:pPr lvl="8">
              <a:buNone/>
            </a:pPr>
            <a:r>
              <a:rPr lang="en-US" dirty="0"/>
              <a:t>(</a:t>
            </a:r>
            <a:r>
              <a:rPr lang="en-US" i="1" dirty="0"/>
              <a:t>Tests That Teach</a:t>
            </a:r>
            <a:r>
              <a:rPr lang="en-US" dirty="0"/>
              <a:t> by Karen </a:t>
            </a:r>
            <a:r>
              <a:rPr lang="en-US" dirty="0" err="1"/>
              <a:t>Tankersly</a:t>
            </a:r>
            <a:r>
              <a:rPr lang="en-US" dirty="0"/>
              <a:t>)</a:t>
            </a:r>
          </a:p>
          <a:p>
            <a:endParaRPr lang="en-US" dirty="0"/>
          </a:p>
        </p:txBody>
      </p:sp>
      <p:sp>
        <p:nvSpPr>
          <p:cNvPr id="2" name="Title 1"/>
          <p:cNvSpPr>
            <a:spLocks noGrp="1"/>
          </p:cNvSpPr>
          <p:nvPr>
            <p:ph type="title"/>
          </p:nvPr>
        </p:nvSpPr>
        <p:spPr/>
        <p:txBody>
          <a:bodyPr>
            <a:normAutofit fontScale="90000"/>
          </a:bodyPr>
          <a:lstStyle/>
          <a:p>
            <a:r>
              <a:rPr lang="en-US" b="1" dirty="0" smtClean="0"/>
              <a:t>What are Constructed Response Questions?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2000"/>
                                        <p:tgtEl>
                                          <p:spTgt spid="3">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2000"/>
                                        <p:tgtEl>
                                          <p:spTgt spid="3">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534400" cy="3657600"/>
          </a:xfrm>
        </p:spPr>
        <p:txBody>
          <a:bodyPr>
            <a:normAutofit fontScale="25000" lnSpcReduction="20000"/>
          </a:bodyPr>
          <a:lstStyle/>
          <a:p>
            <a:pPr>
              <a:buNone/>
            </a:pPr>
            <a:r>
              <a:rPr lang="en-US" sz="5600" dirty="0"/>
              <a:t>Constructed response questions include extended-response*, open-response, fill in the blank, and short </a:t>
            </a:r>
            <a:endParaRPr lang="en-US" sz="5600" dirty="0" smtClean="0"/>
          </a:p>
          <a:p>
            <a:pPr>
              <a:buNone/>
            </a:pPr>
            <a:r>
              <a:rPr lang="en-US" sz="5600" dirty="0" smtClean="0"/>
              <a:t>answer. </a:t>
            </a:r>
          </a:p>
          <a:p>
            <a:pPr>
              <a:buNone/>
            </a:pPr>
            <a:r>
              <a:rPr lang="en-US" sz="5600" dirty="0" smtClean="0"/>
              <a:t>Here are </a:t>
            </a:r>
            <a:r>
              <a:rPr lang="en-US" sz="5600" dirty="0"/>
              <a:t>some characteristics of constructed response questions</a:t>
            </a:r>
            <a:r>
              <a:rPr lang="en-US" sz="5600" dirty="0" smtClean="0"/>
              <a:t>.</a:t>
            </a:r>
          </a:p>
          <a:p>
            <a:pPr>
              <a:buNone/>
            </a:pPr>
            <a:r>
              <a:rPr lang="en-US" sz="5600" b="1" dirty="0" smtClean="0"/>
              <a:t>Constructed </a:t>
            </a:r>
            <a:r>
              <a:rPr lang="en-US" sz="5600" b="1" dirty="0"/>
              <a:t>response prompts:</a:t>
            </a:r>
            <a:endParaRPr lang="en-US" sz="5600" dirty="0"/>
          </a:p>
          <a:p>
            <a:pPr lvl="0"/>
            <a:r>
              <a:rPr lang="en-US" sz="5600" dirty="0"/>
              <a:t>Can use authentic, real-world situations or stimuli.</a:t>
            </a:r>
          </a:p>
          <a:p>
            <a:pPr lvl="0"/>
            <a:r>
              <a:rPr lang="en-US" sz="5600" dirty="0"/>
              <a:t>Can include maps, charts, graphs, timelines, reading passages, etc.</a:t>
            </a:r>
          </a:p>
          <a:p>
            <a:pPr>
              <a:buNone/>
            </a:pPr>
            <a:r>
              <a:rPr lang="en-US" sz="5600" b="1" dirty="0"/>
              <a:t> </a:t>
            </a:r>
            <a:r>
              <a:rPr lang="en-US" sz="5600" b="1" dirty="0" smtClean="0"/>
              <a:t>Constructed </a:t>
            </a:r>
            <a:r>
              <a:rPr lang="en-US" sz="5600" b="1" dirty="0"/>
              <a:t>response questions can assess:</a:t>
            </a:r>
            <a:endParaRPr lang="en-US" sz="5600" dirty="0"/>
          </a:p>
          <a:p>
            <a:pPr lvl="0"/>
            <a:r>
              <a:rPr lang="en-US" sz="5600" dirty="0"/>
              <a:t>Content knowledge.</a:t>
            </a:r>
          </a:p>
          <a:p>
            <a:pPr lvl="0"/>
            <a:r>
              <a:rPr lang="en-US" sz="5600" dirty="0"/>
              <a:t>Application-level skills.</a:t>
            </a:r>
          </a:p>
          <a:p>
            <a:pPr lvl="0"/>
            <a:r>
              <a:rPr lang="en-US" sz="5600" dirty="0"/>
              <a:t>One broad standard. </a:t>
            </a:r>
          </a:p>
          <a:p>
            <a:pPr lvl="0"/>
            <a:r>
              <a:rPr lang="en-US" sz="5600" dirty="0"/>
              <a:t>Several specific standards.</a:t>
            </a:r>
          </a:p>
          <a:p>
            <a:pPr>
              <a:buNone/>
            </a:pPr>
            <a:r>
              <a:rPr lang="en-US" sz="5600" dirty="0"/>
              <a:t> </a:t>
            </a:r>
            <a:r>
              <a:rPr lang="en-US" sz="5600" b="1" dirty="0" smtClean="0"/>
              <a:t>Constructed </a:t>
            </a:r>
            <a:r>
              <a:rPr lang="en-US" sz="5600" b="1" dirty="0"/>
              <a:t>response answers:</a:t>
            </a:r>
            <a:endParaRPr lang="en-US" sz="5600" dirty="0"/>
          </a:p>
          <a:p>
            <a:pPr lvl="0"/>
            <a:r>
              <a:rPr lang="en-US" sz="5600" dirty="0"/>
              <a:t>Are based on knowledge.</a:t>
            </a:r>
          </a:p>
          <a:p>
            <a:pPr lvl="0"/>
            <a:r>
              <a:rPr lang="en-US" sz="5600" dirty="0"/>
              <a:t>Can be simple, requiring students to fill in the blank or answer in one or two sentences. </a:t>
            </a:r>
          </a:p>
          <a:p>
            <a:pPr lvl="0"/>
            <a:r>
              <a:rPr lang="en-US" sz="5600" dirty="0"/>
              <a:t>Can be complex, requiring students to answer in multiple paragraphs, create graphs, charts, or maps by processing information, or develop a solution for a problem.</a:t>
            </a:r>
          </a:p>
          <a:p>
            <a:pPr lvl="0"/>
            <a:r>
              <a:rPr lang="en-US" sz="5600" dirty="0"/>
              <a:t>Can require high-level thinking by having students analyze, synthesize, or evaluate information.</a:t>
            </a:r>
          </a:p>
          <a:p>
            <a:pPr lvl="0"/>
            <a:r>
              <a:rPr lang="en-US" sz="5600" dirty="0"/>
              <a:t>If complex, are scored using a rubric, allowing for no credit, partial credit, or full credit for answering the question.  The rubric should include examples to allow for scoring consistency.</a:t>
            </a:r>
          </a:p>
          <a:p>
            <a:pPr>
              <a:buNone/>
            </a:pPr>
            <a:r>
              <a:rPr lang="en-US" sz="5600" dirty="0"/>
              <a:t> </a:t>
            </a:r>
          </a:p>
          <a:p>
            <a:pPr>
              <a:buNone/>
            </a:pPr>
            <a:r>
              <a:rPr lang="en-US" sz="5600" i="1" dirty="0"/>
              <a:t>*Extended constructed-response questions are lengthier and more complex exercises that allow for a finer level of discrimination in scoring the responses.</a:t>
            </a:r>
            <a:endParaRPr lang="en-US" sz="5600" dirty="0"/>
          </a:p>
          <a:p>
            <a:endParaRPr lang="en-US" dirty="0"/>
          </a:p>
        </p:txBody>
      </p:sp>
      <p:sp>
        <p:nvSpPr>
          <p:cNvPr id="2" name="Title 1"/>
          <p:cNvSpPr>
            <a:spLocks noGrp="1"/>
          </p:cNvSpPr>
          <p:nvPr>
            <p:ph type="title"/>
          </p:nvPr>
        </p:nvSpPr>
        <p:spPr/>
        <p:txBody>
          <a:bodyPr>
            <a:normAutofit fontScale="90000"/>
          </a:bodyPr>
          <a:lstStyle/>
          <a:p>
            <a:r>
              <a:rPr lang="en-US" b="1" dirty="0" smtClean="0"/>
              <a:t>What are Constructed Response Questions?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2000"/>
                                        <p:tgtEl>
                                          <p:spTgt spid="3">
                                            <p:txEl>
                                              <p:pRg st="7" end="7"/>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2000"/>
                                        <p:tgtEl>
                                          <p:spTgt spid="3">
                                            <p:txEl>
                                              <p:pRg st="9" end="9"/>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2000"/>
                                        <p:tgtEl>
                                          <p:spTgt spid="3">
                                            <p:txEl>
                                              <p:pRg st="10" end="1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fade">
                                      <p:cBhvr>
                                        <p:cTn id="48" dur="2000"/>
                                        <p:tgtEl>
                                          <p:spTgt spid="3">
                                            <p:txEl>
                                              <p:pRg st="11" end="11"/>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animEffect transition="in" filter="fade">
                                      <p:cBhvr>
                                        <p:cTn id="51" dur="2000"/>
                                        <p:tgtEl>
                                          <p:spTgt spid="3">
                                            <p:txEl>
                                              <p:pRg st="12" end="12"/>
                                            </p:txEl>
                                          </p:spTgt>
                                        </p:tgtEl>
                                      </p:cBhvr>
                                    </p:animEffect>
                                  </p:childTnLst>
                                </p:cTn>
                              </p:par>
                              <p:par>
                                <p:cTn id="52" presetID="10" presetClass="entr" presetSubtype="0" fill="hold" nodeType="withEffect">
                                  <p:stCondLst>
                                    <p:cond delay="0"/>
                                  </p:stCondLst>
                                  <p:childTnLst>
                                    <p:set>
                                      <p:cBhvr>
                                        <p:cTn id="53" dur="1" fill="hold">
                                          <p:stCondLst>
                                            <p:cond delay="0"/>
                                          </p:stCondLst>
                                        </p:cTn>
                                        <p:tgtEl>
                                          <p:spTgt spid="3">
                                            <p:txEl>
                                              <p:pRg st="13" end="13"/>
                                            </p:txEl>
                                          </p:spTgt>
                                        </p:tgtEl>
                                        <p:attrNameLst>
                                          <p:attrName>style.visibility</p:attrName>
                                        </p:attrNameLst>
                                      </p:cBhvr>
                                      <p:to>
                                        <p:strVal val="visible"/>
                                      </p:to>
                                    </p:set>
                                    <p:animEffect transition="in" filter="fade">
                                      <p:cBhvr>
                                        <p:cTn id="54" dur="2000"/>
                                        <p:tgtEl>
                                          <p:spTgt spid="3">
                                            <p:txEl>
                                              <p:pRg st="13" end="13"/>
                                            </p:txEl>
                                          </p:spTgt>
                                        </p:tgtEl>
                                      </p:cBhvr>
                                    </p:animEffect>
                                  </p:childTnLst>
                                </p:cTn>
                              </p:par>
                              <p:par>
                                <p:cTn id="55" presetID="10" presetClass="entr" presetSubtype="0" fill="hold" nodeType="withEffect">
                                  <p:stCondLst>
                                    <p:cond delay="0"/>
                                  </p:stCondLst>
                                  <p:childTnLst>
                                    <p:set>
                                      <p:cBhvr>
                                        <p:cTn id="56" dur="1" fill="hold">
                                          <p:stCondLst>
                                            <p:cond delay="0"/>
                                          </p:stCondLst>
                                        </p:cTn>
                                        <p:tgtEl>
                                          <p:spTgt spid="3">
                                            <p:txEl>
                                              <p:pRg st="14" end="14"/>
                                            </p:txEl>
                                          </p:spTgt>
                                        </p:tgtEl>
                                        <p:attrNameLst>
                                          <p:attrName>style.visibility</p:attrName>
                                        </p:attrNameLst>
                                      </p:cBhvr>
                                      <p:to>
                                        <p:strVal val="visible"/>
                                      </p:to>
                                    </p:set>
                                    <p:animEffect transition="in" filter="fade">
                                      <p:cBhvr>
                                        <p:cTn id="57" dur="2000"/>
                                        <p:tgtEl>
                                          <p:spTgt spid="3">
                                            <p:txEl>
                                              <p:pRg st="14" end="14"/>
                                            </p:txEl>
                                          </p:spTgt>
                                        </p:tgtEl>
                                      </p:cBhvr>
                                    </p:animEffect>
                                  </p:childTnLst>
                                </p:cTn>
                              </p:par>
                              <p:par>
                                <p:cTn id="58" presetID="10" presetClass="entr" presetSubtype="0" fill="hold" nodeType="withEffect">
                                  <p:stCondLst>
                                    <p:cond delay="0"/>
                                  </p:stCondLst>
                                  <p:childTnLst>
                                    <p:set>
                                      <p:cBhvr>
                                        <p:cTn id="59" dur="1" fill="hold">
                                          <p:stCondLst>
                                            <p:cond delay="0"/>
                                          </p:stCondLst>
                                        </p:cTn>
                                        <p:tgtEl>
                                          <p:spTgt spid="3">
                                            <p:txEl>
                                              <p:pRg st="15" end="15"/>
                                            </p:txEl>
                                          </p:spTgt>
                                        </p:tgtEl>
                                        <p:attrNameLst>
                                          <p:attrName>style.visibility</p:attrName>
                                        </p:attrNameLst>
                                      </p:cBhvr>
                                      <p:to>
                                        <p:strVal val="visible"/>
                                      </p:to>
                                    </p:set>
                                    <p:animEffect transition="in" filter="fade">
                                      <p:cBhvr>
                                        <p:cTn id="60" dur="2000"/>
                                        <p:tgtEl>
                                          <p:spTgt spid="3">
                                            <p:txEl>
                                              <p:pRg st="15" end="15"/>
                                            </p:txEl>
                                          </p:spTgt>
                                        </p:tgtEl>
                                      </p:cBhvr>
                                    </p:animEffect>
                                  </p:childTnLst>
                                </p:cTn>
                              </p:par>
                              <p:par>
                                <p:cTn id="61" presetID="10" presetClass="entr" presetSubtype="0" fill="hold" nodeType="withEffect">
                                  <p:stCondLst>
                                    <p:cond delay="0"/>
                                  </p:stCondLst>
                                  <p:childTnLst>
                                    <p:set>
                                      <p:cBhvr>
                                        <p:cTn id="62" dur="1" fill="hold">
                                          <p:stCondLst>
                                            <p:cond delay="0"/>
                                          </p:stCondLst>
                                        </p:cTn>
                                        <p:tgtEl>
                                          <p:spTgt spid="3">
                                            <p:txEl>
                                              <p:pRg st="16" end="16"/>
                                            </p:txEl>
                                          </p:spTgt>
                                        </p:tgtEl>
                                        <p:attrNameLst>
                                          <p:attrName>style.visibility</p:attrName>
                                        </p:attrNameLst>
                                      </p:cBhvr>
                                      <p:to>
                                        <p:strVal val="visible"/>
                                      </p:to>
                                    </p:set>
                                    <p:animEffect transition="in" filter="fade">
                                      <p:cBhvr>
                                        <p:cTn id="63" dur="2000"/>
                                        <p:tgtEl>
                                          <p:spTgt spid="3">
                                            <p:txEl>
                                              <p:pRg st="16" end="16"/>
                                            </p:txEl>
                                          </p:spTgt>
                                        </p:tgtEl>
                                      </p:cBhvr>
                                    </p:animEffect>
                                  </p:childTnLst>
                                </p:cTn>
                              </p:par>
                              <p:par>
                                <p:cTn id="64" presetID="10" presetClass="entr" presetSubtype="0" fill="hold" nodeType="withEffect">
                                  <p:stCondLst>
                                    <p:cond delay="0"/>
                                  </p:stCondLst>
                                  <p:childTnLst>
                                    <p:set>
                                      <p:cBhvr>
                                        <p:cTn id="65" dur="1" fill="hold">
                                          <p:stCondLst>
                                            <p:cond delay="0"/>
                                          </p:stCondLst>
                                        </p:cTn>
                                        <p:tgtEl>
                                          <p:spTgt spid="3">
                                            <p:txEl>
                                              <p:pRg st="17" end="17"/>
                                            </p:txEl>
                                          </p:spTgt>
                                        </p:tgtEl>
                                        <p:attrNameLst>
                                          <p:attrName>style.visibility</p:attrName>
                                        </p:attrNameLst>
                                      </p:cBhvr>
                                      <p:to>
                                        <p:strVal val="visible"/>
                                      </p:to>
                                    </p:set>
                                    <p:animEffect transition="in" filter="fade">
                                      <p:cBhvr>
                                        <p:cTn id="66" dur="2000"/>
                                        <p:tgtEl>
                                          <p:spTgt spid="3">
                                            <p:txEl>
                                              <p:pRg st="17" end="1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3">
                                            <p:txEl>
                                              <p:pRg st="18" end="18"/>
                                            </p:txEl>
                                          </p:spTgt>
                                        </p:tgtEl>
                                        <p:attrNameLst>
                                          <p:attrName>style.visibility</p:attrName>
                                        </p:attrNameLst>
                                      </p:cBhvr>
                                      <p:to>
                                        <p:strVal val="visible"/>
                                      </p:to>
                                    </p:set>
                                    <p:animEffect transition="in" filter="fade">
                                      <p:cBhvr>
                                        <p:cTn id="71" dur="20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Kentucky’s new assessment will include constructed response questions, not open-response questions.</a:t>
            </a:r>
          </a:p>
          <a:p>
            <a:pPr>
              <a:buNone/>
            </a:pPr>
            <a:endParaRPr lang="en-US" dirty="0"/>
          </a:p>
          <a:p>
            <a:pPr>
              <a:buNone/>
            </a:pPr>
            <a:r>
              <a:rPr lang="en-US" dirty="0" smtClean="0"/>
              <a:t>			</a:t>
            </a:r>
            <a:r>
              <a:rPr lang="en-US" dirty="0" smtClean="0">
                <a:solidFill>
                  <a:schemeClr val="tx2">
                    <a:lumMod val="90000"/>
                  </a:schemeClr>
                </a:solidFill>
              </a:rPr>
              <a:t>Myth—Kentucky’s new assessment will include constructed response questions, which includes open-response. </a:t>
            </a:r>
          </a:p>
        </p:txBody>
      </p:sp>
      <p:sp>
        <p:nvSpPr>
          <p:cNvPr id="2" name="Title 1"/>
          <p:cNvSpPr>
            <a:spLocks noGrp="1"/>
          </p:cNvSpPr>
          <p:nvPr>
            <p:ph type="title"/>
          </p:nvPr>
        </p:nvSpPr>
        <p:spPr/>
        <p:txBody>
          <a:bodyPr/>
          <a:lstStyle/>
          <a:p>
            <a:r>
              <a:rPr lang="en-US" b="1" dirty="0" smtClean="0"/>
              <a:t>Myth Buster #1</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Rubrics are used to score some constructed response answers.</a:t>
            </a:r>
          </a:p>
          <a:p>
            <a:endParaRPr lang="en-US" dirty="0"/>
          </a:p>
          <a:p>
            <a:pPr lvl="1">
              <a:buNone/>
            </a:pPr>
            <a:r>
              <a:rPr lang="en-US" sz="3000" dirty="0" smtClean="0"/>
              <a:t>               True</a:t>
            </a:r>
            <a:endParaRPr lang="en-US" sz="3000" dirty="0"/>
          </a:p>
        </p:txBody>
      </p:sp>
      <p:sp>
        <p:nvSpPr>
          <p:cNvPr id="2" name="Title 1"/>
          <p:cNvSpPr>
            <a:spLocks noGrp="1"/>
          </p:cNvSpPr>
          <p:nvPr>
            <p:ph type="title"/>
          </p:nvPr>
        </p:nvSpPr>
        <p:spPr/>
        <p:txBody>
          <a:bodyPr/>
          <a:lstStyle/>
          <a:p>
            <a:r>
              <a:rPr lang="en-US" b="1" dirty="0" smtClean="0"/>
              <a:t>Myth Buster #2</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Sometimes constructed-response questions offer students suggestions for answers.</a:t>
            </a:r>
          </a:p>
          <a:p>
            <a:endParaRPr lang="en-US" dirty="0"/>
          </a:p>
          <a:p>
            <a:pPr lvl="1">
              <a:buNone/>
            </a:pPr>
            <a:r>
              <a:rPr lang="en-US" dirty="0" smtClean="0"/>
              <a:t>Myth—Constructed response questions do not offer suggested answers.</a:t>
            </a:r>
            <a:endParaRPr lang="en-US" dirty="0"/>
          </a:p>
        </p:txBody>
      </p:sp>
      <p:sp>
        <p:nvSpPr>
          <p:cNvPr id="2" name="Title 1"/>
          <p:cNvSpPr>
            <a:spLocks noGrp="1"/>
          </p:cNvSpPr>
          <p:nvPr>
            <p:ph type="title"/>
          </p:nvPr>
        </p:nvSpPr>
        <p:spPr/>
        <p:txBody>
          <a:bodyPr/>
          <a:lstStyle/>
          <a:p>
            <a:r>
              <a:rPr lang="en-US" b="1" dirty="0" smtClean="0"/>
              <a:t>Myth Buster #3</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169</TotalTime>
  <Words>1604</Words>
  <Application>Microsoft Office PowerPoint</Application>
  <PresentationFormat>On-screen Show (4:3)</PresentationFormat>
  <Paragraphs>239</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Constantia</vt:lpstr>
      <vt:lpstr>Times</vt:lpstr>
      <vt:lpstr>Times New Roman</vt:lpstr>
      <vt:lpstr>Wingdings</vt:lpstr>
      <vt:lpstr>Wingdings 2</vt:lpstr>
      <vt:lpstr>Zapf Dingbats</vt:lpstr>
      <vt:lpstr>Paper</vt:lpstr>
      <vt:lpstr>Constructed Response In The Classroom  </vt:lpstr>
      <vt:lpstr>Objectives</vt:lpstr>
      <vt:lpstr>Introduction</vt:lpstr>
      <vt:lpstr>The Law</vt:lpstr>
      <vt:lpstr>What are Constructed Response Questions?</vt:lpstr>
      <vt:lpstr>What are Constructed Response Questions?</vt:lpstr>
      <vt:lpstr>Myth Buster #1</vt:lpstr>
      <vt:lpstr>Myth Buster #2</vt:lpstr>
      <vt:lpstr>Myth Buster #3</vt:lpstr>
      <vt:lpstr>Myth Buster #4</vt:lpstr>
      <vt:lpstr>Myth Buster #5</vt:lpstr>
      <vt:lpstr>Open-Response Question Review</vt:lpstr>
      <vt:lpstr>PowerPoint Presentation</vt:lpstr>
      <vt:lpstr>Types of Open Response Questions</vt:lpstr>
      <vt:lpstr>Scaffolded</vt:lpstr>
      <vt:lpstr>Single Dimension/Component</vt:lpstr>
      <vt:lpstr>Two or More Relatively Independent Components</vt:lpstr>
      <vt:lpstr>Student Choice: Topics/Options Provided</vt:lpstr>
      <vt:lpstr>Response to Provided Information</vt:lpstr>
      <vt:lpstr>Types of Open-Response Questions</vt:lpstr>
      <vt:lpstr>Types of Open-Response Questions</vt:lpstr>
      <vt:lpstr>Types of Open-Response Questions</vt:lpstr>
      <vt:lpstr>Types of Open-Response Questions</vt:lpstr>
      <vt:lpstr>Types of Open-Response Questions</vt:lpstr>
      <vt:lpstr>What’s New—Short-Answer Response Questions</vt:lpstr>
      <vt:lpstr>What’s New—Short-Answer Response Questions</vt:lpstr>
      <vt:lpstr>What’s New—Short-Answer Response Questions</vt:lpstr>
      <vt:lpstr>What’s New—Short-Answer Response Questions</vt:lpstr>
      <vt:lpstr>What’s New—Short-Answer Response Questions</vt:lpstr>
      <vt:lpstr>What’s New—Short-Answer Response Questions</vt:lpstr>
      <vt:lpstr>Short-Answer/Open-Response—Which one do I use?</vt:lpstr>
      <vt:lpstr>Short-Answer/Open-Response—Which one do I use?</vt:lpstr>
      <vt:lpstr>Short-Answer/Open-Response—Which one do I use?</vt:lpstr>
      <vt:lpstr>PowerPoint Presentation</vt:lpstr>
      <vt:lpstr>Steps to Writing Constructed Response Questions</vt:lpstr>
      <vt:lpstr>How to Answer--Strategies</vt:lpstr>
    </vt:vector>
  </TitlesOfParts>
  <Company>Laurel County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Constructed Response In The Classroom</dc:title>
  <dc:creator>cesmith</dc:creator>
  <cp:lastModifiedBy>West, Angela</cp:lastModifiedBy>
  <cp:revision>15</cp:revision>
  <dcterms:created xsi:type="dcterms:W3CDTF">2011-11-02T15:43:57Z</dcterms:created>
  <dcterms:modified xsi:type="dcterms:W3CDTF">2016-08-20T16:28:03Z</dcterms:modified>
</cp:coreProperties>
</file>